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B1588964-24E8-4BB6-B649-2636CE33B3AB}">
  <a:tblStyle styleId="{B1588964-24E8-4BB6-B649-2636CE33B3AB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>
          <a:top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a:bottom>
        </a:tcBdr>
      </a:tcStyle>
    </a:band1H>
    <a:band2H>
      <a:tcTxStyle/>
    </a:band2H>
    <a:band1V>
      <a:tcTxStyle/>
      <a:tcStyle>
        <a:tcBdr>
          <a:left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a:right>
        </a:tcBdr>
      </a:tcStyle>
    </a:band1V>
    <a:band2V>
      <a:tcTxStyle/>
      <a:tcStyle>
        <a:tcBdr>
          <a:left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a:right>
        </a:tcBdr>
      </a:tcStyle>
    </a:band2V>
    <a:lastCol>
      <a:tcTxStyle b="on" i="off"/>
    </a:lastCol>
    <a:firstCol>
      <a:tcTxStyle b="on" i="off"/>
    </a:firstCol>
    <a:lastRow>
      <a:tcTxStyle b="on" i="off"/>
      <a:tcStyle>
        <a:tcBdr>
          <a:top>
            <a:ln cap="flat" cmpd="sng" w="508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a:top>
        </a:tcBdr>
      </a:tcStyle>
    </a:lastRow>
    <a:seCell>
      <a:tcTxStyle/>
    </a:seCell>
    <a:swCell>
      <a:tcTxStyle/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3"/>
          </a:solidFill>
        </a:fill>
      </a:tcStyle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21" Type="http://schemas.openxmlformats.org/officeDocument/2006/relationships/slide" Target="slides/slide16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4" name="Google Shape;154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8" name="Google Shape;188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1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2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5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6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6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6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9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2" name="Google Shape;62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0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5.png"/><Relationship Id="rId4" Type="http://schemas.openxmlformats.org/officeDocument/2006/relationships/image" Target="../media/image20.png"/><Relationship Id="rId5" Type="http://schemas.openxmlformats.org/officeDocument/2006/relationships/image" Target="../media/image2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5.png"/><Relationship Id="rId4" Type="http://schemas.openxmlformats.org/officeDocument/2006/relationships/image" Target="../media/image28.png"/><Relationship Id="rId5" Type="http://schemas.openxmlformats.org/officeDocument/2006/relationships/image" Target="../media/image20.png"/><Relationship Id="rId6" Type="http://schemas.openxmlformats.org/officeDocument/2006/relationships/image" Target="../media/image33.png"/><Relationship Id="rId7" Type="http://schemas.openxmlformats.org/officeDocument/2006/relationships/image" Target="../media/image2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2.png"/><Relationship Id="rId4" Type="http://schemas.openxmlformats.org/officeDocument/2006/relationships/image" Target="../media/image28.png"/><Relationship Id="rId5" Type="http://schemas.openxmlformats.org/officeDocument/2006/relationships/image" Target="../media/image20.png"/><Relationship Id="rId6" Type="http://schemas.openxmlformats.org/officeDocument/2006/relationships/image" Target="../media/image33.png"/><Relationship Id="rId7" Type="http://schemas.openxmlformats.org/officeDocument/2006/relationships/image" Target="../media/image2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5.png"/><Relationship Id="rId4" Type="http://schemas.openxmlformats.org/officeDocument/2006/relationships/image" Target="../media/image41.png"/><Relationship Id="rId5" Type="http://schemas.openxmlformats.org/officeDocument/2006/relationships/image" Target="../media/image3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2.png"/><Relationship Id="rId4" Type="http://schemas.openxmlformats.org/officeDocument/2006/relationships/image" Target="../media/image4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Relationship Id="rId4" Type="http://schemas.openxmlformats.org/officeDocument/2006/relationships/image" Target="../media/image2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13.png"/><Relationship Id="rId5" Type="http://schemas.openxmlformats.org/officeDocument/2006/relationships/image" Target="../media/image9.png"/><Relationship Id="rId6" Type="http://schemas.openxmlformats.org/officeDocument/2006/relationships/image" Target="../media/image1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Relationship Id="rId4" Type="http://schemas.openxmlformats.org/officeDocument/2006/relationships/image" Target="../media/image11.png"/><Relationship Id="rId5" Type="http://schemas.openxmlformats.org/officeDocument/2006/relationships/image" Target="../media/image3.png"/><Relationship Id="rId6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6.png"/><Relationship Id="rId5" Type="http://schemas.openxmlformats.org/officeDocument/2006/relationships/image" Target="../media/image43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9.png"/><Relationship Id="rId4" Type="http://schemas.openxmlformats.org/officeDocument/2006/relationships/image" Target="../media/image14.png"/><Relationship Id="rId5" Type="http://schemas.openxmlformats.org/officeDocument/2006/relationships/image" Target="../media/image1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png"/><Relationship Id="rId4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jpg"/><Relationship Id="rId4" Type="http://schemas.openxmlformats.org/officeDocument/2006/relationships/image" Target="../media/image31.jpg"/><Relationship Id="rId5" Type="http://schemas.openxmlformats.org/officeDocument/2006/relationships/image" Target="../media/image3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3"/>
          <p:cNvSpPr/>
          <p:nvPr/>
        </p:nvSpPr>
        <p:spPr>
          <a:xfrm>
            <a:off x="0" y="6085841"/>
            <a:ext cx="12192000" cy="772160"/>
          </a:xfrm>
          <a:prstGeom prst="rect">
            <a:avLst/>
          </a:prstGeom>
          <a:solidFill>
            <a:srgbClr val="3F3F3F"/>
          </a:solidFill>
          <a:ln cap="flat" cmpd="sng" w="12700">
            <a:solidFill>
              <a:srgbClr val="78787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13"/>
          <p:cNvSpPr txBox="1"/>
          <p:nvPr>
            <p:ph type="ctrTitle"/>
          </p:nvPr>
        </p:nvSpPr>
        <p:spPr>
          <a:xfrm>
            <a:off x="4849792" y="1309977"/>
            <a:ext cx="6551638" cy="15052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b="1" lang="en-US" sz="2800">
                <a:latin typeface="Calibri"/>
                <a:ea typeface="Calibri"/>
                <a:cs typeface="Calibri"/>
                <a:sym typeface="Calibri"/>
              </a:rPr>
              <a:t>차량 가격 예측에서의 다중 회귀 분석의 적용</a:t>
            </a:r>
            <a:br>
              <a:rPr b="1" lang="en-US" sz="2800">
                <a:latin typeface="Calibri"/>
                <a:ea typeface="Calibri"/>
                <a:cs typeface="Calibri"/>
                <a:sym typeface="Calibri"/>
              </a:rPr>
            </a:br>
            <a:br>
              <a:rPr b="1" lang="en-US" sz="2000"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Application of Multiple Regression Analysis in Predicting Car Prices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13"/>
          <p:cNvSpPr txBox="1"/>
          <p:nvPr>
            <p:ph idx="1" type="subTitle"/>
          </p:nvPr>
        </p:nvSpPr>
        <p:spPr>
          <a:xfrm>
            <a:off x="7731889" y="4649225"/>
            <a:ext cx="3669539" cy="6404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10000"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베네딕터스 에스라 헤르노오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2021012800</a:t>
            </a:r>
            <a:endParaRPr/>
          </a:p>
        </p:txBody>
      </p:sp>
      <p:pic>
        <p:nvPicPr>
          <p:cNvPr id="91" name="Google Shape;91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432531" y="1665027"/>
            <a:ext cx="8720366" cy="526340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3"/>
          <p:cNvSpPr/>
          <p:nvPr/>
        </p:nvSpPr>
        <p:spPr>
          <a:xfrm>
            <a:off x="9193530" y="3660492"/>
            <a:ext cx="2116538" cy="64827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2"/>
          <p:cNvSpPr/>
          <p:nvPr/>
        </p:nvSpPr>
        <p:spPr>
          <a:xfrm rot="-5400000">
            <a:off x="10748578" y="5414577"/>
            <a:ext cx="413489" cy="2473356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2" name="Google Shape;272;p22"/>
          <p:cNvSpPr txBox="1"/>
          <p:nvPr>
            <p:ph type="title"/>
          </p:nvPr>
        </p:nvSpPr>
        <p:spPr>
          <a:xfrm>
            <a:off x="838200" y="493939"/>
            <a:ext cx="10515600" cy="9053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-US"/>
              <a:t>결과: </a:t>
            </a:r>
            <a:r>
              <a:rPr b="1" lang="en-US" sz="4400"/>
              <a:t>기술 통계</a:t>
            </a:r>
            <a:endParaRPr b="1"/>
          </a:p>
        </p:txBody>
      </p:sp>
      <p:sp>
        <p:nvSpPr>
          <p:cNvPr id="273" name="Google Shape;273;p22"/>
          <p:cNvSpPr txBox="1"/>
          <p:nvPr/>
        </p:nvSpPr>
        <p:spPr>
          <a:xfrm>
            <a:off x="6644637" y="2083225"/>
            <a:ext cx="2397763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Findings:</a:t>
            </a:r>
            <a:endParaRPr/>
          </a:p>
        </p:txBody>
      </p:sp>
      <p:sp>
        <p:nvSpPr>
          <p:cNvPr id="274" name="Google Shape;274;p22"/>
          <p:cNvSpPr/>
          <p:nvPr/>
        </p:nvSpPr>
        <p:spPr>
          <a:xfrm rot="-5400000">
            <a:off x="10580256" y="5400945"/>
            <a:ext cx="413489" cy="2810003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Google Shape;275;p22"/>
          <p:cNvSpPr/>
          <p:nvPr/>
        </p:nvSpPr>
        <p:spPr>
          <a:xfrm rot="-5400000">
            <a:off x="1029934" y="-1023793"/>
            <a:ext cx="413489" cy="2473356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6" name="Google Shape;276;p22"/>
          <p:cNvSpPr/>
          <p:nvPr/>
        </p:nvSpPr>
        <p:spPr>
          <a:xfrm rot="-5400000">
            <a:off x="1198257" y="-1381137"/>
            <a:ext cx="413489" cy="2810003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7" name="Google Shape;277;p22"/>
          <p:cNvSpPr/>
          <p:nvPr/>
        </p:nvSpPr>
        <p:spPr>
          <a:xfrm rot="-5400000">
            <a:off x="8593582" y="2742768"/>
            <a:ext cx="45719" cy="3943604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8" name="Google Shape;278;p22"/>
          <p:cNvSpPr txBox="1"/>
          <p:nvPr/>
        </p:nvSpPr>
        <p:spPr>
          <a:xfrm>
            <a:off x="6644637" y="2524078"/>
            <a:ext cx="403691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가장 인기있는 차종</a:t>
            </a:r>
            <a:r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은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9" name="Google Shape;279;p22"/>
          <p:cNvSpPr txBox="1"/>
          <p:nvPr/>
        </p:nvSpPr>
        <p:spPr>
          <a:xfrm>
            <a:off x="6444826" y="2712545"/>
            <a:ext cx="4236722" cy="132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8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SEDAN</a:t>
            </a:r>
            <a:endParaRPr b="1" sz="8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0" name="Google Shape;280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09686" y="3065309"/>
            <a:ext cx="4669807" cy="1892651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22"/>
          <p:cNvSpPr/>
          <p:nvPr/>
        </p:nvSpPr>
        <p:spPr>
          <a:xfrm rot="-5400000">
            <a:off x="6891026" y="-1020795"/>
            <a:ext cx="45719" cy="3943604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22"/>
          <p:cNvSpPr txBox="1"/>
          <p:nvPr/>
        </p:nvSpPr>
        <p:spPr>
          <a:xfrm>
            <a:off x="10390897" y="3497034"/>
            <a:ext cx="96290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자동차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picture containing text, screenshot, diagram, plot&#10;&#10;Description automatically generated" id="283" name="Google Shape;283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200" y="2226108"/>
            <a:ext cx="4844116" cy="241929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84" name="Google Shape;284;p22"/>
          <p:cNvSpPr txBox="1"/>
          <p:nvPr/>
        </p:nvSpPr>
        <p:spPr>
          <a:xfrm>
            <a:off x="4950904" y="5301124"/>
            <a:ext cx="2290191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Why?</a:t>
            </a:r>
            <a:endParaRPr/>
          </a:p>
        </p:txBody>
      </p:sp>
      <p:pic>
        <p:nvPicPr>
          <p:cNvPr descr="A picture containing text, screenshot, diagram, number&#10;&#10;Description automatically generated" id="285" name="Google Shape;285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5186728" y="4116305"/>
            <a:ext cx="4844116" cy="241929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86" name="Google Shape;286;p22"/>
          <p:cNvSpPr txBox="1"/>
          <p:nvPr/>
        </p:nvSpPr>
        <p:spPr>
          <a:xfrm>
            <a:off x="12369749" y="5301124"/>
            <a:ext cx="403691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평균가격이 저렴하다</a:t>
            </a:r>
            <a:endParaRPr b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23"/>
          <p:cNvSpPr/>
          <p:nvPr/>
        </p:nvSpPr>
        <p:spPr>
          <a:xfrm rot="-5400000">
            <a:off x="10748578" y="5414577"/>
            <a:ext cx="413489" cy="2473356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2" name="Google Shape;292;p23"/>
          <p:cNvSpPr txBox="1"/>
          <p:nvPr>
            <p:ph type="title"/>
          </p:nvPr>
        </p:nvSpPr>
        <p:spPr>
          <a:xfrm>
            <a:off x="838200" y="493939"/>
            <a:ext cx="10515600" cy="9053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-US"/>
              <a:t>결과: </a:t>
            </a:r>
            <a:r>
              <a:rPr b="1" lang="en-US" sz="4400"/>
              <a:t>기술 통계</a:t>
            </a:r>
            <a:endParaRPr b="1"/>
          </a:p>
        </p:txBody>
      </p:sp>
      <p:sp>
        <p:nvSpPr>
          <p:cNvPr id="293" name="Google Shape;293;p23"/>
          <p:cNvSpPr txBox="1"/>
          <p:nvPr/>
        </p:nvSpPr>
        <p:spPr>
          <a:xfrm>
            <a:off x="6644637" y="1473625"/>
            <a:ext cx="2397763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Findings:</a:t>
            </a:r>
            <a:endParaRPr/>
          </a:p>
        </p:txBody>
      </p:sp>
      <p:sp>
        <p:nvSpPr>
          <p:cNvPr id="294" name="Google Shape;294;p23"/>
          <p:cNvSpPr/>
          <p:nvPr/>
        </p:nvSpPr>
        <p:spPr>
          <a:xfrm rot="-5400000">
            <a:off x="10580256" y="5400945"/>
            <a:ext cx="413489" cy="2810003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5" name="Google Shape;295;p23"/>
          <p:cNvSpPr/>
          <p:nvPr/>
        </p:nvSpPr>
        <p:spPr>
          <a:xfrm rot="-5400000">
            <a:off x="1029934" y="-1023793"/>
            <a:ext cx="413489" cy="2473356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6" name="Google Shape;296;p23"/>
          <p:cNvSpPr/>
          <p:nvPr/>
        </p:nvSpPr>
        <p:spPr>
          <a:xfrm rot="-5400000">
            <a:off x="1198257" y="-1381137"/>
            <a:ext cx="413489" cy="2810003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7" name="Google Shape;297;p23"/>
          <p:cNvSpPr/>
          <p:nvPr/>
        </p:nvSpPr>
        <p:spPr>
          <a:xfrm rot="-5400000">
            <a:off x="8593580" y="2123662"/>
            <a:ext cx="45719" cy="3943604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" name="Google Shape;298;p23"/>
          <p:cNvSpPr txBox="1"/>
          <p:nvPr/>
        </p:nvSpPr>
        <p:spPr>
          <a:xfrm>
            <a:off x="6644637" y="1914478"/>
            <a:ext cx="403691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가장 인기있는 차종</a:t>
            </a:r>
            <a:r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은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9" name="Google Shape;299;p23"/>
          <p:cNvSpPr txBox="1"/>
          <p:nvPr/>
        </p:nvSpPr>
        <p:spPr>
          <a:xfrm>
            <a:off x="6444825" y="2102945"/>
            <a:ext cx="6214535" cy="132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8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SEDAN</a:t>
            </a:r>
            <a:endParaRPr b="1" sz="8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0" name="Google Shape;300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44825" y="2455709"/>
            <a:ext cx="4669807" cy="1892651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23"/>
          <p:cNvSpPr/>
          <p:nvPr/>
        </p:nvSpPr>
        <p:spPr>
          <a:xfrm rot="-5400000">
            <a:off x="6891026" y="-1020795"/>
            <a:ext cx="45719" cy="3943604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" name="Google Shape;302;p23"/>
          <p:cNvSpPr txBox="1"/>
          <p:nvPr/>
        </p:nvSpPr>
        <p:spPr>
          <a:xfrm>
            <a:off x="10390897" y="2887434"/>
            <a:ext cx="96290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자동차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picture containing text, screenshot, diagram, number&#10;&#10;Description automatically generated" id="303" name="Google Shape;303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200" y="4116305"/>
            <a:ext cx="4844116" cy="241929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A picture containing text, screenshot, diagram, plot&#10;&#10;Description automatically generated" id="304" name="Google Shape;304;p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38200" y="1616508"/>
            <a:ext cx="4844116" cy="241929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05" name="Google Shape;305;p23"/>
          <p:cNvSpPr txBox="1"/>
          <p:nvPr/>
        </p:nvSpPr>
        <p:spPr>
          <a:xfrm>
            <a:off x="6644637" y="4809478"/>
            <a:ext cx="2290191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Why?</a:t>
            </a:r>
            <a:endParaRPr/>
          </a:p>
        </p:txBody>
      </p:sp>
      <p:sp>
        <p:nvSpPr>
          <p:cNvPr id="306" name="Google Shape;306;p23"/>
          <p:cNvSpPr txBox="1"/>
          <p:nvPr/>
        </p:nvSpPr>
        <p:spPr>
          <a:xfrm>
            <a:off x="6644637" y="5301124"/>
            <a:ext cx="403691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평균가격이 더 낮음</a:t>
            </a:r>
            <a:endParaRPr b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07" name="Google Shape;307;p23"/>
          <p:cNvGrpSpPr/>
          <p:nvPr/>
        </p:nvGrpSpPr>
        <p:grpSpPr>
          <a:xfrm rot="-5400000">
            <a:off x="-1972786" y="2735580"/>
            <a:ext cx="2238503" cy="772349"/>
            <a:chOff x="544830" y="2735580"/>
            <a:chExt cx="2238503" cy="772349"/>
          </a:xfrm>
        </p:grpSpPr>
        <p:sp>
          <p:nvSpPr>
            <p:cNvPr id="308" name="Google Shape;308;p23"/>
            <p:cNvSpPr/>
            <p:nvPr/>
          </p:nvSpPr>
          <p:spPr>
            <a:xfrm>
              <a:off x="544830" y="2735580"/>
              <a:ext cx="396240" cy="743265"/>
            </a:xfrm>
            <a:prstGeom prst="roundRect">
              <a:avLst>
                <a:gd fmla="val 31090" name="adj"/>
              </a:avLst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" name="Google Shape;309;p23"/>
            <p:cNvSpPr/>
            <p:nvPr/>
          </p:nvSpPr>
          <p:spPr>
            <a:xfrm>
              <a:off x="2387093" y="2764664"/>
              <a:ext cx="396240" cy="743265"/>
            </a:xfrm>
            <a:prstGeom prst="roundRect">
              <a:avLst>
                <a:gd fmla="val 32052" name="adj"/>
              </a:avLst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" name="Google Shape;310;p23"/>
            <p:cNvSpPr/>
            <p:nvPr/>
          </p:nvSpPr>
          <p:spPr>
            <a:xfrm>
              <a:off x="889408" y="3096199"/>
              <a:ext cx="1549348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descr="A picture containing text, screenshot, diagram, rectangle&#10;&#10;Description automatically generated" id="311" name="Google Shape;311;p2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2988472" y="3778067"/>
            <a:ext cx="4960131" cy="2477231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A picture containing text, screenshot, rectangle, diagram&#10;&#10;Description automatically generated" id="312" name="Google Shape;312;p2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2988472" y="1227016"/>
            <a:ext cx="4960131" cy="2477231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24"/>
          <p:cNvSpPr/>
          <p:nvPr/>
        </p:nvSpPr>
        <p:spPr>
          <a:xfrm rot="-5400000">
            <a:off x="10748578" y="5414577"/>
            <a:ext cx="413489" cy="2473356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8" name="Google Shape;318;p24"/>
          <p:cNvSpPr txBox="1"/>
          <p:nvPr>
            <p:ph type="title"/>
          </p:nvPr>
        </p:nvSpPr>
        <p:spPr>
          <a:xfrm>
            <a:off x="838200" y="493939"/>
            <a:ext cx="10515600" cy="9053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-US"/>
              <a:t>결과: </a:t>
            </a:r>
            <a:r>
              <a:rPr b="1" lang="en-US" sz="4400"/>
              <a:t>기술 통계</a:t>
            </a:r>
            <a:endParaRPr b="1"/>
          </a:p>
        </p:txBody>
      </p:sp>
      <p:sp>
        <p:nvSpPr>
          <p:cNvPr id="319" name="Google Shape;319;p24"/>
          <p:cNvSpPr txBox="1"/>
          <p:nvPr/>
        </p:nvSpPr>
        <p:spPr>
          <a:xfrm>
            <a:off x="13258797" y="1473625"/>
            <a:ext cx="2397763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Findings:</a:t>
            </a:r>
            <a:endParaRPr/>
          </a:p>
        </p:txBody>
      </p:sp>
      <p:sp>
        <p:nvSpPr>
          <p:cNvPr id="320" name="Google Shape;320;p24"/>
          <p:cNvSpPr/>
          <p:nvPr/>
        </p:nvSpPr>
        <p:spPr>
          <a:xfrm rot="-5400000">
            <a:off x="10580256" y="5400945"/>
            <a:ext cx="413489" cy="2810003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1" name="Google Shape;321;p24"/>
          <p:cNvSpPr/>
          <p:nvPr/>
        </p:nvSpPr>
        <p:spPr>
          <a:xfrm rot="-5400000">
            <a:off x="1029934" y="-1023793"/>
            <a:ext cx="413489" cy="2473356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2" name="Google Shape;322;p24"/>
          <p:cNvSpPr/>
          <p:nvPr/>
        </p:nvSpPr>
        <p:spPr>
          <a:xfrm rot="-5400000">
            <a:off x="1198257" y="-1381137"/>
            <a:ext cx="413489" cy="2810003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3" name="Google Shape;323;p24"/>
          <p:cNvSpPr txBox="1"/>
          <p:nvPr/>
        </p:nvSpPr>
        <p:spPr>
          <a:xfrm>
            <a:off x="13258797" y="1914478"/>
            <a:ext cx="403691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가장 인기있는 차종</a:t>
            </a:r>
            <a:r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은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4" name="Google Shape;324;p24"/>
          <p:cNvSpPr txBox="1"/>
          <p:nvPr/>
        </p:nvSpPr>
        <p:spPr>
          <a:xfrm>
            <a:off x="13058985" y="2102945"/>
            <a:ext cx="6214535" cy="132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8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SEDAN</a:t>
            </a:r>
            <a:endParaRPr b="1" sz="8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5" name="Google Shape;325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5424" y="2005240"/>
            <a:ext cx="2368191" cy="4061115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24"/>
          <p:cNvSpPr/>
          <p:nvPr/>
        </p:nvSpPr>
        <p:spPr>
          <a:xfrm rot="-5400000">
            <a:off x="6891026" y="-1020795"/>
            <a:ext cx="45719" cy="3943604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7" name="Google Shape;327;p24"/>
          <p:cNvSpPr txBox="1"/>
          <p:nvPr/>
        </p:nvSpPr>
        <p:spPr>
          <a:xfrm>
            <a:off x="17005057" y="2887434"/>
            <a:ext cx="96290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자동차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picture containing text, screenshot, diagram, number&#10;&#10;Description automatically generated" id="328" name="Google Shape;328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5908040" y="4116305"/>
            <a:ext cx="4844116" cy="241929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A picture containing text, screenshot, diagram, plot&#10;&#10;Description automatically generated" id="329" name="Google Shape;329;p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5908040" y="1616508"/>
            <a:ext cx="4844116" cy="241929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30" name="Google Shape;330;p24"/>
          <p:cNvSpPr txBox="1"/>
          <p:nvPr/>
        </p:nvSpPr>
        <p:spPr>
          <a:xfrm>
            <a:off x="13258797" y="4809478"/>
            <a:ext cx="2290191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Why?</a:t>
            </a:r>
            <a:endParaRPr/>
          </a:p>
        </p:txBody>
      </p:sp>
      <p:sp>
        <p:nvSpPr>
          <p:cNvPr id="331" name="Google Shape;331;p24"/>
          <p:cNvSpPr txBox="1"/>
          <p:nvPr/>
        </p:nvSpPr>
        <p:spPr>
          <a:xfrm>
            <a:off x="13258797" y="5301124"/>
            <a:ext cx="403691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평균가격이 더 낮음</a:t>
            </a:r>
            <a:endParaRPr b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32" name="Google Shape;332;p24"/>
          <p:cNvGrpSpPr/>
          <p:nvPr/>
        </p:nvGrpSpPr>
        <p:grpSpPr>
          <a:xfrm>
            <a:off x="544830" y="2735580"/>
            <a:ext cx="2238503" cy="772349"/>
            <a:chOff x="544830" y="2735580"/>
            <a:chExt cx="2238503" cy="772349"/>
          </a:xfrm>
        </p:grpSpPr>
        <p:sp>
          <p:nvSpPr>
            <p:cNvPr id="333" name="Google Shape;333;p24"/>
            <p:cNvSpPr/>
            <p:nvPr/>
          </p:nvSpPr>
          <p:spPr>
            <a:xfrm>
              <a:off x="544830" y="2735580"/>
              <a:ext cx="396240" cy="743265"/>
            </a:xfrm>
            <a:prstGeom prst="roundRect">
              <a:avLst>
                <a:gd fmla="val 31090" name="adj"/>
              </a:avLst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4" name="Google Shape;334;p24"/>
            <p:cNvSpPr/>
            <p:nvPr/>
          </p:nvSpPr>
          <p:spPr>
            <a:xfrm>
              <a:off x="2387093" y="2764664"/>
              <a:ext cx="396240" cy="743265"/>
            </a:xfrm>
            <a:prstGeom prst="roundRect">
              <a:avLst>
                <a:gd fmla="val 32052" name="adj"/>
              </a:avLst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5" name="Google Shape;335;p24"/>
            <p:cNvSpPr/>
            <p:nvPr/>
          </p:nvSpPr>
          <p:spPr>
            <a:xfrm>
              <a:off x="889408" y="3096199"/>
              <a:ext cx="1549348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descr="A picture containing text, screenshot, diagram, rectangle&#10;&#10;Description automatically generated" id="336" name="Google Shape;336;p2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687039" y="3778067"/>
            <a:ext cx="4960131" cy="2477231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A picture containing text, screenshot, rectangle, diagram&#10;&#10;Description automatically generated" id="337" name="Google Shape;337;p2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687039" y="1227016"/>
            <a:ext cx="4960131" cy="2477231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38" name="Google Shape;338;p24"/>
          <p:cNvSpPr txBox="1"/>
          <p:nvPr/>
        </p:nvSpPr>
        <p:spPr>
          <a:xfrm>
            <a:off x="3053428" y="2183366"/>
            <a:ext cx="3409250" cy="17543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다른 이유: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대부분의 세단 차량은 </a:t>
            </a:r>
            <a:r>
              <a:rPr b="1"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전륜구동 차량이며</a:t>
            </a: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전륜구동 차량의 평균 가격은 </a:t>
            </a:r>
            <a:r>
              <a:rPr b="1"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가장 </a:t>
            </a:r>
            <a:r>
              <a:rPr b="1" i="0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저렴</a:t>
            </a: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함</a:t>
            </a:r>
            <a:endParaRPr b="1"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9" name="Google Shape;339;p24"/>
          <p:cNvSpPr/>
          <p:nvPr/>
        </p:nvSpPr>
        <p:spPr>
          <a:xfrm>
            <a:off x="1467767" y="4837714"/>
            <a:ext cx="3801470" cy="1127456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FWD </a:t>
            </a:r>
            <a:r>
              <a:rPr b="1" lang="en-US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or </a:t>
            </a:r>
            <a:r>
              <a:rPr b="1" i="0" lang="en-US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Front Wheel-drive</a:t>
            </a:r>
            <a:r>
              <a:rPr b="1" lang="en-US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</a:t>
            </a: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전륜구동)</a:t>
            </a:r>
            <a:r>
              <a:rPr lang="en-US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r>
              <a:rPr b="0" i="0" lang="en-US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자동차 산업에서 엔진이 앞바퀴에만 동력을 전달하는 자동차의 유형을 설명하기 위해 사용되는 용어이다</a:t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40" name="Google Shape;340;p24"/>
          <p:cNvCxnSpPr>
            <a:stCxn id="339" idx="0"/>
            <a:endCxn id="335" idx="2"/>
          </p:cNvCxnSpPr>
          <p:nvPr/>
        </p:nvCxnSpPr>
        <p:spPr>
          <a:xfrm flipH="1" rot="5400000">
            <a:off x="1668402" y="3137614"/>
            <a:ext cx="1695900" cy="1704300"/>
          </a:xfrm>
          <a:prstGeom prst="bentConnector3">
            <a:avLst>
              <a:gd fmla="val 16349" name="adj1"/>
            </a:avLst>
          </a:prstGeom>
          <a:noFill/>
          <a:ln cap="flat" cmpd="sng" w="19050">
            <a:solidFill>
              <a:srgbClr val="FF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341" name="Google Shape;341;p24"/>
          <p:cNvSpPr/>
          <p:nvPr/>
        </p:nvSpPr>
        <p:spPr>
          <a:xfrm>
            <a:off x="8559609" y="1227016"/>
            <a:ext cx="1430039" cy="2361839"/>
          </a:xfrm>
          <a:prstGeom prst="roundRect">
            <a:avLst>
              <a:gd fmla="val 34615" name="adj"/>
            </a:avLst>
          </a:prstGeom>
          <a:noFill/>
          <a:ln cap="flat" cmpd="sng" w="381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2" name="Google Shape;342;p24"/>
          <p:cNvSpPr/>
          <p:nvPr/>
        </p:nvSpPr>
        <p:spPr>
          <a:xfrm>
            <a:off x="8619277" y="4139579"/>
            <a:ext cx="1430039" cy="2000327"/>
          </a:xfrm>
          <a:prstGeom prst="roundRect">
            <a:avLst>
              <a:gd fmla="val 34615" name="adj"/>
            </a:avLst>
          </a:prstGeom>
          <a:noFill/>
          <a:ln cap="flat" cmpd="sng" w="381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25"/>
          <p:cNvSpPr txBox="1"/>
          <p:nvPr>
            <p:ph type="title"/>
          </p:nvPr>
        </p:nvSpPr>
        <p:spPr>
          <a:xfrm>
            <a:off x="172338" y="756638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-US"/>
              <a:t>결과: 모델 추정</a:t>
            </a:r>
            <a:endParaRPr b="1"/>
          </a:p>
        </p:txBody>
      </p:sp>
      <p:pic>
        <p:nvPicPr>
          <p:cNvPr descr="A screenshot of a computer&#10;&#10;Description automatically generated with low confidence" id="348" name="Google Shape;348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0601" y="2089544"/>
            <a:ext cx="6709987" cy="3054546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49" name="Google Shape;349;p25"/>
          <p:cNvSpPr txBox="1"/>
          <p:nvPr/>
        </p:nvSpPr>
        <p:spPr>
          <a:xfrm>
            <a:off x="7311189" y="1929800"/>
            <a:ext cx="4665388" cy="35702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Findings:</a:t>
            </a:r>
            <a:endParaRPr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 was found that engine size was found to significantly predict car prices (β = 83.21, p-value = 5.11e</a:t>
            </a:r>
            <a:r>
              <a:rPr b="0" baseline="30000" i="0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-06</a:t>
            </a:r>
            <a:r>
              <a:rPr b="0" i="0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).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엔진 크기가 자동차 가격을 상당히 예측하는 것으로 밝혀졌습니다.</a:t>
            </a:r>
            <a:endParaRPr b="0" i="0" sz="14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However, the number of cylinders, city miles per gallon, and highway miles per gallon did not significantly predict car prices.</a:t>
            </a:r>
            <a:endParaRPr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실린더 수</a:t>
            </a:r>
            <a:r>
              <a:rPr lang="en-US" sz="1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와 연비가 </a:t>
            </a:r>
            <a:r>
              <a:rPr b="0" i="0" lang="en-US" sz="1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자동차 가격을 크게 예측하지 못했습니다.</a:t>
            </a:r>
            <a:endParaRPr sz="16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0" name="Google Shape;350;p25"/>
          <p:cNvSpPr/>
          <p:nvPr/>
        </p:nvSpPr>
        <p:spPr>
          <a:xfrm rot="-5400000">
            <a:off x="10748578" y="5414577"/>
            <a:ext cx="413489" cy="2473356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1" name="Google Shape;351;p25"/>
          <p:cNvSpPr/>
          <p:nvPr/>
        </p:nvSpPr>
        <p:spPr>
          <a:xfrm rot="-5400000">
            <a:off x="10580256" y="5467659"/>
            <a:ext cx="413489" cy="2810003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2" name="Google Shape;352;p25"/>
          <p:cNvSpPr/>
          <p:nvPr/>
        </p:nvSpPr>
        <p:spPr>
          <a:xfrm rot="-5400000">
            <a:off x="1029934" y="-1023793"/>
            <a:ext cx="413489" cy="2473356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3" name="Google Shape;353;p25"/>
          <p:cNvSpPr/>
          <p:nvPr/>
        </p:nvSpPr>
        <p:spPr>
          <a:xfrm rot="-5400000">
            <a:off x="1198257" y="-1314423"/>
            <a:ext cx="413489" cy="2810003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4" name="Google Shape;354;p25"/>
          <p:cNvSpPr/>
          <p:nvPr/>
        </p:nvSpPr>
        <p:spPr>
          <a:xfrm rot="-5400000">
            <a:off x="6212845" y="-628583"/>
            <a:ext cx="45719" cy="3943604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5" name="Google Shape;355;p25"/>
          <p:cNvSpPr txBox="1"/>
          <p:nvPr/>
        </p:nvSpPr>
        <p:spPr>
          <a:xfrm>
            <a:off x="217967" y="5252299"/>
            <a:ext cx="6373333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overall regression was statistically significant (f-statistics(n=12, df=129) = 64.73, p-value =&lt; 2.2e</a:t>
            </a:r>
            <a:r>
              <a:rPr b="0" baseline="30000" i="0"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-16</a:t>
            </a:r>
            <a:r>
              <a:rPr b="0" i="0"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), explaining approximately 85.76% of the variation in car prices (Adjusted R-squared = 0.8443).</a:t>
            </a:r>
            <a:endParaRPr/>
          </a:p>
        </p:txBody>
      </p:sp>
      <p:sp>
        <p:nvSpPr>
          <p:cNvPr id="356" name="Google Shape;356;p25"/>
          <p:cNvSpPr/>
          <p:nvPr/>
        </p:nvSpPr>
        <p:spPr>
          <a:xfrm rot="-5400000">
            <a:off x="919225" y="5603746"/>
            <a:ext cx="45719" cy="1219452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26"/>
          <p:cNvSpPr txBox="1"/>
          <p:nvPr>
            <p:ph type="title"/>
          </p:nvPr>
        </p:nvSpPr>
        <p:spPr>
          <a:xfrm>
            <a:off x="769620" y="346814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-US"/>
              <a:t>결과: 모델 평가</a:t>
            </a:r>
            <a:endParaRPr b="1"/>
          </a:p>
        </p:txBody>
      </p:sp>
      <p:pic>
        <p:nvPicPr>
          <p:cNvPr descr="A picture containing screenshot, diagram, text, line&#10;&#10;Description automatically generated" id="362" name="Google Shape;362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25497" y="1513851"/>
            <a:ext cx="4763165" cy="476316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63" name="Google Shape;363;p26"/>
          <p:cNvSpPr/>
          <p:nvPr/>
        </p:nvSpPr>
        <p:spPr>
          <a:xfrm>
            <a:off x="1478280" y="4496117"/>
            <a:ext cx="929640" cy="1325563"/>
          </a:xfrm>
          <a:prstGeom prst="rect">
            <a:avLst/>
          </a:prstGeom>
          <a:noFill/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4" name="Google Shape;364;p26"/>
          <p:cNvSpPr txBox="1"/>
          <p:nvPr/>
        </p:nvSpPr>
        <p:spPr>
          <a:xfrm>
            <a:off x="6503340" y="1382805"/>
            <a:ext cx="4665388" cy="37240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Findings:</a:t>
            </a:r>
            <a:endParaRPr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Cars priced under $10,000 = our model's predictions align quite well with the actual prices. </a:t>
            </a:r>
            <a:endParaRPr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indicates our model has a high degree of accuracy for this price range.</a:t>
            </a: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Cars priced above $10,000 = the predictions are not as close to the observed values, indicating some room for improvement in our model. </a:t>
            </a:r>
            <a:endParaRPr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One notable outlier is an observed price of $45,400 = for which our model predicted a price in the $28,000 range.</a:t>
            </a:r>
            <a:endParaRPr/>
          </a:p>
        </p:txBody>
      </p:sp>
      <p:sp>
        <p:nvSpPr>
          <p:cNvPr id="365" name="Google Shape;365;p26"/>
          <p:cNvSpPr/>
          <p:nvPr/>
        </p:nvSpPr>
        <p:spPr>
          <a:xfrm rot="5400000">
            <a:off x="2779114" y="4891584"/>
            <a:ext cx="198123" cy="628757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6" name="Google Shape;366;p26"/>
          <p:cNvSpPr txBox="1"/>
          <p:nvPr/>
        </p:nvSpPr>
        <p:spPr>
          <a:xfrm>
            <a:off x="3222598" y="4913574"/>
            <a:ext cx="2308861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이 차 가격 구역이 가장 적합함</a:t>
            </a:r>
            <a:endParaRPr sz="16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7" name="Google Shape;367;p26"/>
          <p:cNvSpPr txBox="1"/>
          <p:nvPr/>
        </p:nvSpPr>
        <p:spPr>
          <a:xfrm>
            <a:off x="6503340" y="5415242"/>
            <a:ext cx="4665388" cy="8617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Statistical Measures: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Root Mean Square Error (RMSE): 3564.54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median Car Price: $9,980</a:t>
            </a:r>
            <a:endParaRPr/>
          </a:p>
        </p:txBody>
      </p:sp>
      <p:sp>
        <p:nvSpPr>
          <p:cNvPr id="368" name="Google Shape;368;p26"/>
          <p:cNvSpPr/>
          <p:nvPr/>
        </p:nvSpPr>
        <p:spPr>
          <a:xfrm rot="-5400000">
            <a:off x="10748578" y="5414577"/>
            <a:ext cx="413489" cy="2473356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9" name="Google Shape;369;p26"/>
          <p:cNvSpPr/>
          <p:nvPr/>
        </p:nvSpPr>
        <p:spPr>
          <a:xfrm rot="-5400000">
            <a:off x="10580256" y="5467659"/>
            <a:ext cx="413489" cy="2810003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0" name="Google Shape;370;p26"/>
          <p:cNvSpPr/>
          <p:nvPr/>
        </p:nvSpPr>
        <p:spPr>
          <a:xfrm rot="-5400000">
            <a:off x="1029934" y="-1023793"/>
            <a:ext cx="413489" cy="2473356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1" name="Google Shape;371;p26"/>
          <p:cNvSpPr/>
          <p:nvPr/>
        </p:nvSpPr>
        <p:spPr>
          <a:xfrm rot="-5400000">
            <a:off x="1198257" y="-1314423"/>
            <a:ext cx="413489" cy="2810003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2" name="Google Shape;372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4524432" y="5728371"/>
            <a:ext cx="5042590" cy="27020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256776" y="2555383"/>
            <a:ext cx="4278718" cy="18648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27"/>
          <p:cNvSpPr/>
          <p:nvPr/>
        </p:nvSpPr>
        <p:spPr>
          <a:xfrm rot="-5400000">
            <a:off x="1914414" y="3901805"/>
            <a:ext cx="45719" cy="3943604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9" name="Google Shape;379;p27"/>
          <p:cNvSpPr/>
          <p:nvPr/>
        </p:nvSpPr>
        <p:spPr>
          <a:xfrm rot="-5400000">
            <a:off x="10237990" y="955002"/>
            <a:ext cx="45719" cy="3943604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0" name="Google Shape;380;p27"/>
          <p:cNvSpPr/>
          <p:nvPr/>
        </p:nvSpPr>
        <p:spPr>
          <a:xfrm rot="-5400000">
            <a:off x="5367710" y="-4067358"/>
            <a:ext cx="413489" cy="1114891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1" name="Google Shape;381;p27"/>
          <p:cNvSpPr/>
          <p:nvPr/>
        </p:nvSpPr>
        <p:spPr>
          <a:xfrm rot="-5400000">
            <a:off x="5371255" y="-5371255"/>
            <a:ext cx="1449492" cy="12192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2" name="Google Shape;382;p27"/>
          <p:cNvSpPr txBox="1"/>
          <p:nvPr>
            <p:ph type="title"/>
          </p:nvPr>
        </p:nvSpPr>
        <p:spPr>
          <a:xfrm>
            <a:off x="838200" y="369273"/>
            <a:ext cx="10515600" cy="71094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b="1" lang="en-US">
                <a:solidFill>
                  <a:schemeClr val="lt1"/>
                </a:solidFill>
              </a:rPr>
              <a:t>결론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383" name="Google Shape;383;p27"/>
          <p:cNvSpPr txBox="1"/>
          <p:nvPr/>
        </p:nvSpPr>
        <p:spPr>
          <a:xfrm>
            <a:off x="902023" y="2243177"/>
            <a:ext cx="6096000" cy="19082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Summary of Findings</a:t>
            </a:r>
            <a:r>
              <a:rPr b="0" i="0"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다중 회귀 모델은 특히 $10,000 미만의 차량 가격을 예측하는 데 좋은 적합도를 보였으며, RMSE가 3564.54였습니다. 그러나 $10,000 이상의 차량 가격을 정확하게 예측하는 데는 일부 제한이 있었습니다.</a:t>
            </a:r>
            <a:endParaRPr b="0" i="0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4" name="Google Shape;384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1427" y="4889215"/>
            <a:ext cx="3528596" cy="196878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89047" y="2526002"/>
            <a:ext cx="3752288" cy="1805995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p27"/>
          <p:cNvSpPr txBox="1"/>
          <p:nvPr/>
        </p:nvSpPr>
        <p:spPr>
          <a:xfrm>
            <a:off x="838200" y="7487203"/>
            <a:ext cx="10515600" cy="224049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800"/>
              <a:buFont typeface="Aharoni"/>
              <a:buNone/>
            </a:pPr>
            <a:r>
              <a:rPr b="1" lang="en-US" sz="8800">
                <a:solidFill>
                  <a:schemeClr val="lt1"/>
                </a:solidFill>
                <a:latin typeface="Aharoni"/>
                <a:ea typeface="Aharoni"/>
                <a:cs typeface="Aharoni"/>
                <a:sym typeface="Aharoni"/>
              </a:rPr>
              <a:t>THANK YOU</a:t>
            </a:r>
            <a:endParaRPr b="1" sz="8800">
              <a:solidFill>
                <a:schemeClr val="lt1"/>
              </a:solidFill>
              <a:latin typeface="Aharoni"/>
              <a:ea typeface="Aharoni"/>
              <a:cs typeface="Aharoni"/>
              <a:sym typeface="Aharoni"/>
            </a:endParaRPr>
          </a:p>
        </p:txBody>
      </p:sp>
      <p:sp>
        <p:nvSpPr>
          <p:cNvPr id="387" name="Google Shape;387;p27"/>
          <p:cNvSpPr txBox="1"/>
          <p:nvPr/>
        </p:nvSpPr>
        <p:spPr>
          <a:xfrm>
            <a:off x="5054839" y="4720064"/>
            <a:ext cx="6986495" cy="15770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Implication: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이 모델의 통찰력은 자동차 판매자와 구매자 모두 엔진 크기, 마력 및 차체 유형과 같은 자동차 가격에 영향을 미치는 주요 요소를 이해하는 데 도움이 될 수 있습니다. 이 지식은 자동차를 사고 팔 때 의사 결정을 안내할 수 있습니다.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28"/>
          <p:cNvSpPr/>
          <p:nvPr/>
        </p:nvSpPr>
        <p:spPr>
          <a:xfrm rot="-5400000">
            <a:off x="5367710" y="-4067358"/>
            <a:ext cx="413489" cy="1114891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3" name="Google Shape;393;p28"/>
          <p:cNvSpPr/>
          <p:nvPr/>
        </p:nvSpPr>
        <p:spPr>
          <a:xfrm rot="-5400000">
            <a:off x="2667000" y="-2667001"/>
            <a:ext cx="6858001" cy="12192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4" name="Google Shape;394;p28"/>
          <p:cNvSpPr txBox="1"/>
          <p:nvPr>
            <p:ph type="title"/>
          </p:nvPr>
        </p:nvSpPr>
        <p:spPr>
          <a:xfrm>
            <a:off x="838200" y="-1159086"/>
            <a:ext cx="10515600" cy="71094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b="1" lang="en-US">
                <a:solidFill>
                  <a:schemeClr val="lt1"/>
                </a:solidFill>
              </a:rPr>
              <a:t>결론</a:t>
            </a:r>
            <a:endParaRPr b="1">
              <a:solidFill>
                <a:schemeClr val="lt1"/>
              </a:solidFill>
            </a:endParaRPr>
          </a:p>
        </p:txBody>
      </p:sp>
      <p:pic>
        <p:nvPicPr>
          <p:cNvPr id="395" name="Google Shape;395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22735" y="-2039783"/>
            <a:ext cx="945344" cy="138960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1758727" y="-803613"/>
            <a:ext cx="1044488" cy="1449494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28"/>
          <p:cNvSpPr txBox="1"/>
          <p:nvPr/>
        </p:nvSpPr>
        <p:spPr>
          <a:xfrm>
            <a:off x="838200" y="2308754"/>
            <a:ext cx="10515600" cy="224049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0"/>
              <a:buFont typeface="Aharoni"/>
              <a:buNone/>
            </a:pPr>
            <a:r>
              <a:rPr b="1" lang="en-US" sz="11500">
                <a:solidFill>
                  <a:schemeClr val="lt1"/>
                </a:solidFill>
                <a:latin typeface="Aharoni"/>
                <a:ea typeface="Aharoni"/>
                <a:cs typeface="Aharoni"/>
                <a:sym typeface="Aharoni"/>
              </a:rPr>
              <a:t>THANK YOU</a:t>
            </a:r>
            <a:endParaRPr b="1" sz="11500">
              <a:solidFill>
                <a:schemeClr val="lt1"/>
              </a:solidFill>
              <a:latin typeface="Aharoni"/>
              <a:ea typeface="Aharoni"/>
              <a:cs typeface="Aharoni"/>
              <a:sym typeface="Aharoni"/>
            </a:endParaRPr>
          </a:p>
        </p:txBody>
      </p:sp>
      <p:sp>
        <p:nvSpPr>
          <p:cNvPr id="398" name="Google Shape;398;p28"/>
          <p:cNvSpPr txBox="1"/>
          <p:nvPr/>
        </p:nvSpPr>
        <p:spPr>
          <a:xfrm>
            <a:off x="-7332483" y="2243177"/>
            <a:ext cx="6096000" cy="19082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Summary of Findings</a:t>
            </a:r>
            <a:r>
              <a:rPr b="0" i="0"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다중 회귀 모델은 특히 $10,000 미만의 차량 가격을 예측하는 데 좋은 적합도를 보였으며, RMSE가 3564.54였습니다. 그러나 $10,000 이상의 차량 가격을 정확하게 예측하는 데는 일부 제한이 있었습니다.</a:t>
            </a:r>
            <a:endParaRPr b="0" i="0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9" name="Google Shape;399;p28"/>
          <p:cNvSpPr txBox="1"/>
          <p:nvPr/>
        </p:nvSpPr>
        <p:spPr>
          <a:xfrm>
            <a:off x="13428484" y="4720064"/>
            <a:ext cx="6986495" cy="15770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Implication: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이 모델의 통찰력은 자동차 판매자와 구매자 모두 엔진 크기, 마력 및 차체 유형과 같은 자동차 가격에 영향을 미치는 주요 요소를 이해하는 데 도움이 될 수 있습니다. 이 지식은 자동차를 사고 팔 때 의사 결정을 안내할 수 있습니다.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4"/>
          <p:cNvSpPr/>
          <p:nvPr/>
        </p:nvSpPr>
        <p:spPr>
          <a:xfrm>
            <a:off x="0" y="0"/>
            <a:ext cx="3765974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14"/>
          <p:cNvSpPr txBox="1"/>
          <p:nvPr/>
        </p:nvSpPr>
        <p:spPr>
          <a:xfrm>
            <a:off x="3765974" y="-902356"/>
            <a:ext cx="1684564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목차</a:t>
            </a:r>
            <a:endParaRPr b="1" sz="4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14"/>
          <p:cNvSpPr txBox="1"/>
          <p:nvPr/>
        </p:nvSpPr>
        <p:spPr>
          <a:xfrm>
            <a:off x="12198594" y="1222133"/>
            <a:ext cx="1327869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 배경</a:t>
            </a:r>
            <a:endParaRPr b="1"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14"/>
          <p:cNvSpPr txBox="1"/>
          <p:nvPr/>
        </p:nvSpPr>
        <p:spPr>
          <a:xfrm>
            <a:off x="12947574" y="2490483"/>
            <a:ext cx="1700932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2. 방법론</a:t>
            </a:r>
            <a:endParaRPr b="1"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14"/>
          <p:cNvSpPr txBox="1"/>
          <p:nvPr/>
        </p:nvSpPr>
        <p:spPr>
          <a:xfrm>
            <a:off x="12928922" y="3782742"/>
            <a:ext cx="1327869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3. 결과</a:t>
            </a:r>
            <a:endParaRPr b="1"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14"/>
          <p:cNvSpPr/>
          <p:nvPr/>
        </p:nvSpPr>
        <p:spPr>
          <a:xfrm>
            <a:off x="-853440" y="304800"/>
            <a:ext cx="2346960" cy="41148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14"/>
          <p:cNvSpPr/>
          <p:nvPr/>
        </p:nvSpPr>
        <p:spPr>
          <a:xfrm>
            <a:off x="-853440" y="1286909"/>
            <a:ext cx="2346960" cy="41148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14"/>
          <p:cNvSpPr/>
          <p:nvPr/>
        </p:nvSpPr>
        <p:spPr>
          <a:xfrm>
            <a:off x="-853440" y="6141720"/>
            <a:ext cx="2346960" cy="41148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14"/>
          <p:cNvSpPr/>
          <p:nvPr/>
        </p:nvSpPr>
        <p:spPr>
          <a:xfrm>
            <a:off x="-853440" y="5159611"/>
            <a:ext cx="2346960" cy="41148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14"/>
          <p:cNvSpPr txBox="1"/>
          <p:nvPr/>
        </p:nvSpPr>
        <p:spPr>
          <a:xfrm>
            <a:off x="12198594" y="5051092"/>
            <a:ext cx="1327869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4. 결론</a:t>
            </a:r>
            <a:endParaRPr b="1"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p14"/>
          <p:cNvSpPr/>
          <p:nvPr/>
        </p:nvSpPr>
        <p:spPr>
          <a:xfrm rot="5400000">
            <a:off x="-22013" y="3223260"/>
            <a:ext cx="6858000" cy="41148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8" name="Google Shape;108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5400000">
            <a:off x="-1603043" y="-2245501"/>
            <a:ext cx="4893781" cy="1134900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black, darkness&#10;&#10;Description automatically generated" id="109" name="Google Shape;109;p14"/>
          <p:cNvPicPr preferRelativeResize="0"/>
          <p:nvPr/>
        </p:nvPicPr>
        <p:blipFill rotWithShape="1">
          <a:blip r:embed="rId4">
            <a:alphaModFix/>
          </a:blip>
          <a:srcRect b="0" l="0" r="0" t="54698"/>
          <a:stretch/>
        </p:blipFill>
        <p:spPr>
          <a:xfrm>
            <a:off x="12192000" y="2812648"/>
            <a:ext cx="6858001" cy="31068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black, darkness&#10;&#10;Description automatically generated" id="114" name="Google Shape;114;p15"/>
          <p:cNvPicPr preferRelativeResize="0"/>
          <p:nvPr/>
        </p:nvPicPr>
        <p:blipFill rotWithShape="1">
          <a:blip r:embed="rId3">
            <a:alphaModFix/>
          </a:blip>
          <a:srcRect b="0" l="0" r="38226" t="54698"/>
          <a:stretch/>
        </p:blipFill>
        <p:spPr>
          <a:xfrm>
            <a:off x="7955659" y="2812648"/>
            <a:ext cx="4236341" cy="3106835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5"/>
          <p:cNvSpPr/>
          <p:nvPr/>
        </p:nvSpPr>
        <p:spPr>
          <a:xfrm>
            <a:off x="5442052" y="6215625"/>
            <a:ext cx="1453202" cy="227987"/>
          </a:xfrm>
          <a:prstGeom prst="ellipse">
            <a:avLst/>
          </a:prstGeom>
          <a:solidFill>
            <a:srgbClr val="AEABA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15"/>
          <p:cNvSpPr/>
          <p:nvPr/>
        </p:nvSpPr>
        <p:spPr>
          <a:xfrm>
            <a:off x="1808481" y="5882186"/>
            <a:ext cx="7069388" cy="463750"/>
          </a:xfrm>
          <a:prstGeom prst="ellipse">
            <a:avLst/>
          </a:prstGeom>
          <a:solidFill>
            <a:srgbClr val="AEABA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p15"/>
          <p:cNvSpPr/>
          <p:nvPr/>
        </p:nvSpPr>
        <p:spPr>
          <a:xfrm>
            <a:off x="-3765974" y="0"/>
            <a:ext cx="3765974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8" name="Google Shape;118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74228" y="3332315"/>
            <a:ext cx="7838450" cy="2901964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5"/>
          <p:cNvSpPr txBox="1"/>
          <p:nvPr/>
        </p:nvSpPr>
        <p:spPr>
          <a:xfrm>
            <a:off x="5193453" y="212668"/>
            <a:ext cx="1805093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배경</a:t>
            </a:r>
            <a:endParaRPr b="1" sz="4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15"/>
          <p:cNvSpPr txBox="1"/>
          <p:nvPr/>
        </p:nvSpPr>
        <p:spPr>
          <a:xfrm>
            <a:off x="385169" y="1137577"/>
            <a:ext cx="5783484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Aharoni"/>
                <a:ea typeface="Aharoni"/>
                <a:cs typeface="Aharoni"/>
                <a:sym typeface="Aharoni"/>
              </a:rPr>
              <a:t>Why predicting car’s prices?</a:t>
            </a:r>
            <a:endParaRPr/>
          </a:p>
        </p:txBody>
      </p:sp>
      <p:pic>
        <p:nvPicPr>
          <p:cNvPr descr="A person and person standing together&#10;&#10;Description automatically generated with medium confidence" id="121" name="Google Shape;121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596325" y="2339486"/>
            <a:ext cx="4110344" cy="411034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erson holding a key and clipboard&#10;&#10;Description automatically generated with medium confidence" id="122" name="Google Shape;122;p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flipH="1">
            <a:off x="4184301" y="2546462"/>
            <a:ext cx="4243804" cy="4243804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5"/>
          <p:cNvSpPr/>
          <p:nvPr/>
        </p:nvSpPr>
        <p:spPr>
          <a:xfrm>
            <a:off x="179162" y="1278662"/>
            <a:ext cx="45719" cy="3305909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15"/>
          <p:cNvSpPr txBox="1"/>
          <p:nvPr/>
        </p:nvSpPr>
        <p:spPr>
          <a:xfrm>
            <a:off x="404043" y="2139431"/>
            <a:ext cx="4579437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판매자와 구매자 모두에게 통찰력 제공</a:t>
            </a:r>
            <a:endParaRPr b="1"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erson and person standing together&#10;&#10;Description automatically generated with medium confidence" id="129" name="Google Shape;129;p16"/>
          <p:cNvPicPr preferRelativeResize="0"/>
          <p:nvPr/>
        </p:nvPicPr>
        <p:blipFill rotWithShape="1">
          <a:blip r:embed="rId3">
            <a:alphaModFix/>
          </a:blip>
          <a:srcRect b="65116" l="34113" r="48039" t="10425"/>
          <a:stretch/>
        </p:blipFill>
        <p:spPr>
          <a:xfrm flipH="1">
            <a:off x="5042924" y="3694465"/>
            <a:ext cx="600501" cy="822943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16"/>
          <p:cNvSpPr/>
          <p:nvPr/>
        </p:nvSpPr>
        <p:spPr>
          <a:xfrm>
            <a:off x="1808481" y="5882186"/>
            <a:ext cx="7069388" cy="352094"/>
          </a:xfrm>
          <a:prstGeom prst="ellipse">
            <a:avLst/>
          </a:prstGeom>
          <a:solidFill>
            <a:srgbClr val="AEABA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1" name="Google Shape;131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94510" y="3332315"/>
            <a:ext cx="7797884" cy="2901962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16"/>
          <p:cNvSpPr txBox="1"/>
          <p:nvPr/>
        </p:nvSpPr>
        <p:spPr>
          <a:xfrm>
            <a:off x="4688877" y="354637"/>
            <a:ext cx="2814245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방법론</a:t>
            </a:r>
            <a:endParaRPr b="1" sz="4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16"/>
          <p:cNvSpPr txBox="1"/>
          <p:nvPr/>
        </p:nvSpPr>
        <p:spPr>
          <a:xfrm>
            <a:off x="561245" y="1443366"/>
            <a:ext cx="5783484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Aharoni"/>
                <a:ea typeface="Aharoni"/>
                <a:cs typeface="Aharoni"/>
                <a:sym typeface="Aharoni"/>
              </a:rPr>
              <a:t>How to predict car prices?</a:t>
            </a:r>
            <a:endParaRPr/>
          </a:p>
        </p:txBody>
      </p:sp>
      <p:grpSp>
        <p:nvGrpSpPr>
          <p:cNvPr id="134" name="Google Shape;134;p16"/>
          <p:cNvGrpSpPr/>
          <p:nvPr/>
        </p:nvGrpSpPr>
        <p:grpSpPr>
          <a:xfrm>
            <a:off x="-9884419" y="3599922"/>
            <a:ext cx="9511555" cy="1097487"/>
            <a:chOff x="4183" y="2160589"/>
            <a:chExt cx="9511555" cy="1097487"/>
          </a:xfrm>
        </p:grpSpPr>
        <p:sp>
          <p:nvSpPr>
            <p:cNvPr id="135" name="Google Shape;135;p16"/>
            <p:cNvSpPr/>
            <p:nvPr/>
          </p:nvSpPr>
          <p:spPr>
            <a:xfrm>
              <a:off x="4183" y="2160589"/>
              <a:ext cx="1829145" cy="1097487"/>
            </a:xfrm>
            <a:prstGeom prst="roundRect">
              <a:avLst>
                <a:gd fmla="val 10000" name="adj"/>
              </a:avLst>
            </a:prstGeom>
            <a:gradFill>
              <a:gsLst>
                <a:gs pos="0">
                  <a:srgbClr val="6EA5DA"/>
                </a:gs>
                <a:gs pos="50000">
                  <a:srgbClr val="529BDA"/>
                </a:gs>
                <a:gs pos="100000">
                  <a:srgbClr val="4188C8"/>
                </a:gs>
              </a:gsLst>
              <a:lin ang="5400000" scaled="0"/>
            </a:gradFill>
            <a:ln>
              <a:noFill/>
            </a:ln>
            <a:effectLst>
              <a:outerShdw blurRad="57150" rotWithShape="0" algn="ctr" dir="5400000" dist="19050">
                <a:srgbClr val="000000">
                  <a:alpha val="62745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16"/>
            <p:cNvSpPr txBox="1"/>
            <p:nvPr/>
          </p:nvSpPr>
          <p:spPr>
            <a:xfrm>
              <a:off x="36327" y="2192733"/>
              <a:ext cx="1764857" cy="10331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10475" lIns="110475" spcFirstLastPara="1" rIns="110475" wrap="square" tIns="1104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900"/>
                <a:buFont typeface="Calibri"/>
                <a:buNone/>
              </a:pPr>
              <a:r>
                <a:rPr lang="en-US" sz="29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Data Collection</a:t>
              </a:r>
              <a:endParaRPr/>
            </a:p>
          </p:txBody>
        </p:sp>
        <p:sp>
          <p:nvSpPr>
            <p:cNvPr id="137" name="Google Shape;137;p16"/>
            <p:cNvSpPr/>
            <p:nvPr/>
          </p:nvSpPr>
          <p:spPr>
            <a:xfrm>
              <a:off x="2016243" y="2482519"/>
              <a:ext cx="387778" cy="453628"/>
            </a:xfrm>
            <a:prstGeom prst="rightArrow">
              <a:avLst>
                <a:gd fmla="val 60000" name="adj1"/>
                <a:gd fmla="val 50000" name="adj2"/>
              </a:avLst>
            </a:prstGeom>
            <a:gradFill>
              <a:gsLst>
                <a:gs pos="0">
                  <a:srgbClr val="6EA5DA"/>
                </a:gs>
                <a:gs pos="50000">
                  <a:srgbClr val="529BDA"/>
                </a:gs>
                <a:gs pos="100000">
                  <a:srgbClr val="4188C8"/>
                </a:gs>
              </a:gsLst>
              <a:lin ang="5400000" scaled="0"/>
            </a:gradFill>
            <a:ln>
              <a:noFill/>
            </a:ln>
            <a:effectLst>
              <a:outerShdw blurRad="57150" rotWithShape="0" algn="ctr" dir="5400000" dist="19050">
                <a:srgbClr val="000000">
                  <a:alpha val="62745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6"/>
            <p:cNvSpPr txBox="1"/>
            <p:nvPr/>
          </p:nvSpPr>
          <p:spPr>
            <a:xfrm>
              <a:off x="2016243" y="2573245"/>
              <a:ext cx="271445" cy="2721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900"/>
                <a:buFont typeface="Calibri"/>
                <a:buNone/>
              </a:pPr>
              <a:r>
                <a:t/>
              </a:r>
              <a:endParaRPr sz="1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Google Shape;139;p16"/>
            <p:cNvSpPr/>
            <p:nvPr/>
          </p:nvSpPr>
          <p:spPr>
            <a:xfrm>
              <a:off x="2564986" y="2160589"/>
              <a:ext cx="1829145" cy="1097487"/>
            </a:xfrm>
            <a:prstGeom prst="roundRect">
              <a:avLst>
                <a:gd fmla="val 10000" name="adj"/>
              </a:avLst>
            </a:prstGeom>
            <a:gradFill>
              <a:gsLst>
                <a:gs pos="0">
                  <a:srgbClr val="67CFBD"/>
                </a:gs>
                <a:gs pos="50000">
                  <a:srgbClr val="49CEBA"/>
                </a:gs>
                <a:gs pos="100000">
                  <a:srgbClr val="39BDA8"/>
                </a:gs>
              </a:gsLst>
              <a:lin ang="5400000" scaled="0"/>
            </a:gradFill>
            <a:ln>
              <a:noFill/>
            </a:ln>
            <a:effectLst>
              <a:outerShdw blurRad="57150" rotWithShape="0" algn="ctr" dir="5400000" dist="19050">
                <a:srgbClr val="000000">
                  <a:alpha val="62745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16"/>
            <p:cNvSpPr txBox="1"/>
            <p:nvPr/>
          </p:nvSpPr>
          <p:spPr>
            <a:xfrm>
              <a:off x="2597130" y="2192733"/>
              <a:ext cx="1764857" cy="10331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10475" lIns="110475" spcFirstLastPara="1" rIns="110475" wrap="square" tIns="1104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900"/>
                <a:buFont typeface="Calibri"/>
                <a:buNone/>
              </a:pPr>
              <a:r>
                <a:rPr lang="en-US" sz="29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Variable Selection</a:t>
              </a:r>
              <a:endParaRPr/>
            </a:p>
          </p:txBody>
        </p:sp>
        <p:sp>
          <p:nvSpPr>
            <p:cNvPr id="141" name="Google Shape;141;p16"/>
            <p:cNvSpPr/>
            <p:nvPr/>
          </p:nvSpPr>
          <p:spPr>
            <a:xfrm>
              <a:off x="4577046" y="2482519"/>
              <a:ext cx="387778" cy="453628"/>
            </a:xfrm>
            <a:prstGeom prst="rightArrow">
              <a:avLst>
                <a:gd fmla="val 60000" name="adj1"/>
                <a:gd fmla="val 50000" name="adj2"/>
              </a:avLst>
            </a:prstGeom>
            <a:gradFill>
              <a:gsLst>
                <a:gs pos="0">
                  <a:srgbClr val="65C998"/>
                </a:gs>
                <a:gs pos="50000">
                  <a:srgbClr val="46C78C"/>
                </a:gs>
                <a:gs pos="100000">
                  <a:srgbClr val="35B87B"/>
                </a:gs>
              </a:gsLst>
              <a:lin ang="5400000" scaled="0"/>
            </a:gradFill>
            <a:ln>
              <a:noFill/>
            </a:ln>
            <a:effectLst>
              <a:outerShdw blurRad="57150" rotWithShape="0" algn="ctr" dir="5400000" dist="19050">
                <a:srgbClr val="000000">
                  <a:alpha val="62745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6"/>
            <p:cNvSpPr txBox="1"/>
            <p:nvPr/>
          </p:nvSpPr>
          <p:spPr>
            <a:xfrm>
              <a:off x="4577046" y="2573245"/>
              <a:ext cx="271445" cy="2721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900"/>
                <a:buFont typeface="Calibri"/>
                <a:buNone/>
              </a:pPr>
              <a:r>
                <a:t/>
              </a:r>
              <a:endParaRPr sz="1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" name="Google Shape;143;p16"/>
            <p:cNvSpPr/>
            <p:nvPr/>
          </p:nvSpPr>
          <p:spPr>
            <a:xfrm>
              <a:off x="5125790" y="2160589"/>
              <a:ext cx="1829145" cy="1097487"/>
            </a:xfrm>
            <a:prstGeom prst="roundRect">
              <a:avLst>
                <a:gd fmla="val 10000" name="adj"/>
              </a:avLst>
            </a:prstGeom>
            <a:gradFill>
              <a:gsLst>
                <a:gs pos="0">
                  <a:srgbClr val="61C475"/>
                </a:gs>
                <a:gs pos="50000">
                  <a:srgbClr val="42C25D"/>
                </a:gs>
                <a:gs pos="100000">
                  <a:srgbClr val="33B14F"/>
                </a:gs>
              </a:gsLst>
              <a:lin ang="5400000" scaled="0"/>
            </a:gradFill>
            <a:ln>
              <a:noFill/>
            </a:ln>
            <a:effectLst>
              <a:outerShdw blurRad="57150" rotWithShape="0" algn="ctr" dir="5400000" dist="19050">
                <a:srgbClr val="000000">
                  <a:alpha val="62745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6"/>
            <p:cNvSpPr txBox="1"/>
            <p:nvPr/>
          </p:nvSpPr>
          <p:spPr>
            <a:xfrm>
              <a:off x="5157934" y="2192733"/>
              <a:ext cx="1764857" cy="10331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10475" lIns="110475" spcFirstLastPara="1" rIns="110475" wrap="square" tIns="1104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900"/>
                <a:buFont typeface="Calibri"/>
                <a:buNone/>
              </a:pPr>
              <a:r>
                <a:rPr lang="en-US" sz="29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Model Building</a:t>
              </a:r>
              <a:endParaRPr/>
            </a:p>
          </p:txBody>
        </p:sp>
        <p:sp>
          <p:nvSpPr>
            <p:cNvPr id="145" name="Google Shape;145;p16"/>
            <p:cNvSpPr/>
            <p:nvPr/>
          </p:nvSpPr>
          <p:spPr>
            <a:xfrm>
              <a:off x="7137849" y="2482519"/>
              <a:ext cx="387778" cy="453628"/>
            </a:xfrm>
            <a:prstGeom prst="rightArrow">
              <a:avLst>
                <a:gd fmla="val 60000" name="adj1"/>
                <a:gd fmla="val 50000" name="adj2"/>
              </a:avLst>
            </a:prstGeom>
            <a:gradFill>
              <a:gsLst>
                <a:gs pos="0">
                  <a:srgbClr val="7EB55F"/>
                </a:gs>
                <a:gs pos="50000">
                  <a:srgbClr val="6EB03F"/>
                </a:gs>
                <a:gs pos="100000">
                  <a:srgbClr val="5F9F34"/>
                </a:gs>
              </a:gsLst>
              <a:lin ang="5400000" scaled="0"/>
            </a:gradFill>
            <a:ln>
              <a:noFill/>
            </a:ln>
            <a:effectLst>
              <a:outerShdw blurRad="57150" rotWithShape="0" algn="ctr" dir="5400000" dist="19050">
                <a:srgbClr val="000000">
                  <a:alpha val="62745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6"/>
            <p:cNvSpPr txBox="1"/>
            <p:nvPr/>
          </p:nvSpPr>
          <p:spPr>
            <a:xfrm>
              <a:off x="7137849" y="2573245"/>
              <a:ext cx="271445" cy="2721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900"/>
                <a:buFont typeface="Calibri"/>
                <a:buNone/>
              </a:pPr>
              <a:r>
                <a:t/>
              </a:r>
              <a:endParaRPr sz="1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" name="Google Shape;147;p16"/>
            <p:cNvSpPr/>
            <p:nvPr/>
          </p:nvSpPr>
          <p:spPr>
            <a:xfrm>
              <a:off x="7686593" y="2160589"/>
              <a:ext cx="1829145" cy="1097487"/>
            </a:xfrm>
            <a:prstGeom prst="roundRect">
              <a:avLst>
                <a:gd fmla="val 10000" name="adj"/>
              </a:avLst>
            </a:prstGeom>
            <a:gradFill>
              <a:gsLst>
                <a:gs pos="0">
                  <a:srgbClr val="7EB55F"/>
                </a:gs>
                <a:gs pos="50000">
                  <a:srgbClr val="6EB03F"/>
                </a:gs>
                <a:gs pos="100000">
                  <a:srgbClr val="5F9F34"/>
                </a:gs>
              </a:gsLst>
              <a:lin ang="5400000" scaled="0"/>
            </a:gradFill>
            <a:ln>
              <a:noFill/>
            </a:ln>
            <a:effectLst>
              <a:outerShdw blurRad="57150" rotWithShape="0" algn="ctr" dir="5400000" dist="19050">
                <a:srgbClr val="000000">
                  <a:alpha val="62745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6"/>
            <p:cNvSpPr txBox="1"/>
            <p:nvPr/>
          </p:nvSpPr>
          <p:spPr>
            <a:xfrm>
              <a:off x="7718737" y="2192733"/>
              <a:ext cx="1764857" cy="10331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10475" lIns="110475" spcFirstLastPara="1" rIns="110475" wrap="square" tIns="1104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900"/>
                <a:buFont typeface="Calibri"/>
                <a:buNone/>
              </a:pPr>
              <a:r>
                <a:rPr lang="en-US" sz="29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Result</a:t>
              </a:r>
              <a:endParaRPr/>
            </a:p>
          </p:txBody>
        </p:sp>
      </p:grpSp>
      <p:sp>
        <p:nvSpPr>
          <p:cNvPr id="149" name="Google Shape;149;p16"/>
          <p:cNvSpPr/>
          <p:nvPr/>
        </p:nvSpPr>
        <p:spPr>
          <a:xfrm rot="-5400000">
            <a:off x="9133217" y="-890738"/>
            <a:ext cx="45719" cy="3305909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blue text on a black background&#10;&#10;Description automatically generated with low confidence" id="150" name="Google Shape;150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-5400000">
            <a:off x="-1971525" y="3156902"/>
            <a:ext cx="2783657" cy="10751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black, darkness&#10;&#10;Description automatically generated" id="151" name="Google Shape;151;p16"/>
          <p:cNvPicPr preferRelativeResize="0"/>
          <p:nvPr/>
        </p:nvPicPr>
        <p:blipFill rotWithShape="1">
          <a:blip r:embed="rId6">
            <a:alphaModFix/>
          </a:blip>
          <a:srcRect b="0" l="0" r="38226" t="54698"/>
          <a:stretch/>
        </p:blipFill>
        <p:spPr>
          <a:xfrm>
            <a:off x="12207619" y="2812648"/>
            <a:ext cx="4236341" cy="31068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7"/>
          <p:cNvSpPr/>
          <p:nvPr/>
        </p:nvSpPr>
        <p:spPr>
          <a:xfrm rot="-5400000">
            <a:off x="792190" y="5582744"/>
            <a:ext cx="303903" cy="2008839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17"/>
          <p:cNvSpPr/>
          <p:nvPr/>
        </p:nvSpPr>
        <p:spPr>
          <a:xfrm rot="-5400000">
            <a:off x="1087639" y="5513198"/>
            <a:ext cx="303903" cy="2598561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17"/>
          <p:cNvSpPr/>
          <p:nvPr/>
        </p:nvSpPr>
        <p:spPr>
          <a:xfrm rot="-5400000">
            <a:off x="6962518" y="-1012269"/>
            <a:ext cx="45719" cy="3305909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p17"/>
          <p:cNvSpPr txBox="1"/>
          <p:nvPr>
            <p:ph type="title"/>
          </p:nvPr>
        </p:nvSpPr>
        <p:spPr>
          <a:xfrm>
            <a:off x="111760" y="4552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-US"/>
              <a:t>방법론: 데이터 수집</a:t>
            </a:r>
            <a:endParaRPr b="1"/>
          </a:p>
        </p:txBody>
      </p:sp>
      <p:grpSp>
        <p:nvGrpSpPr>
          <p:cNvPr id="161" name="Google Shape;161;p17"/>
          <p:cNvGrpSpPr/>
          <p:nvPr/>
        </p:nvGrpSpPr>
        <p:grpSpPr>
          <a:xfrm>
            <a:off x="12587342" y="3576291"/>
            <a:ext cx="9511555" cy="1097487"/>
            <a:chOff x="4183" y="2160589"/>
            <a:chExt cx="9511555" cy="1097487"/>
          </a:xfrm>
        </p:grpSpPr>
        <p:sp>
          <p:nvSpPr>
            <p:cNvPr id="162" name="Google Shape;162;p17"/>
            <p:cNvSpPr/>
            <p:nvPr/>
          </p:nvSpPr>
          <p:spPr>
            <a:xfrm>
              <a:off x="4183" y="2160589"/>
              <a:ext cx="1829145" cy="1097487"/>
            </a:xfrm>
            <a:prstGeom prst="roundRect">
              <a:avLst>
                <a:gd fmla="val 10000" name="adj"/>
              </a:avLst>
            </a:prstGeom>
            <a:gradFill>
              <a:gsLst>
                <a:gs pos="0">
                  <a:srgbClr val="6EA5DA"/>
                </a:gs>
                <a:gs pos="50000">
                  <a:srgbClr val="529BDA"/>
                </a:gs>
                <a:gs pos="100000">
                  <a:srgbClr val="4188C8"/>
                </a:gs>
              </a:gsLst>
              <a:lin ang="5400000" scaled="0"/>
            </a:gradFill>
            <a:ln>
              <a:noFill/>
            </a:ln>
            <a:effectLst>
              <a:outerShdw blurRad="57150" rotWithShape="0" algn="ctr" dir="5400000" dist="19050">
                <a:srgbClr val="000000">
                  <a:alpha val="62745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17"/>
            <p:cNvSpPr txBox="1"/>
            <p:nvPr/>
          </p:nvSpPr>
          <p:spPr>
            <a:xfrm>
              <a:off x="36327" y="2192733"/>
              <a:ext cx="1764857" cy="10331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10475" lIns="110475" spcFirstLastPara="1" rIns="110475" wrap="square" tIns="1104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900"/>
                <a:buFont typeface="Calibri"/>
                <a:buNone/>
              </a:pPr>
              <a:r>
                <a:rPr lang="en-US" sz="29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Data Collection</a:t>
              </a:r>
              <a:endParaRPr/>
            </a:p>
          </p:txBody>
        </p:sp>
        <p:sp>
          <p:nvSpPr>
            <p:cNvPr id="164" name="Google Shape;164;p17"/>
            <p:cNvSpPr/>
            <p:nvPr/>
          </p:nvSpPr>
          <p:spPr>
            <a:xfrm>
              <a:off x="2016243" y="2482519"/>
              <a:ext cx="387778" cy="453628"/>
            </a:xfrm>
            <a:prstGeom prst="rightArrow">
              <a:avLst>
                <a:gd fmla="val 60000" name="adj1"/>
                <a:gd fmla="val 50000" name="adj2"/>
              </a:avLst>
            </a:prstGeom>
            <a:gradFill>
              <a:gsLst>
                <a:gs pos="0">
                  <a:srgbClr val="6EA5DA"/>
                </a:gs>
                <a:gs pos="50000">
                  <a:srgbClr val="529BDA"/>
                </a:gs>
                <a:gs pos="100000">
                  <a:srgbClr val="4188C8"/>
                </a:gs>
              </a:gsLst>
              <a:lin ang="5400000" scaled="0"/>
            </a:gradFill>
            <a:ln>
              <a:noFill/>
            </a:ln>
            <a:effectLst>
              <a:outerShdw blurRad="57150" rotWithShape="0" algn="ctr" dir="5400000" dist="19050">
                <a:srgbClr val="000000">
                  <a:alpha val="62745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17"/>
            <p:cNvSpPr txBox="1"/>
            <p:nvPr/>
          </p:nvSpPr>
          <p:spPr>
            <a:xfrm>
              <a:off x="2016243" y="2573245"/>
              <a:ext cx="271445" cy="2721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900"/>
                <a:buFont typeface="Calibri"/>
                <a:buNone/>
              </a:pPr>
              <a:r>
                <a:t/>
              </a:r>
              <a:endParaRPr sz="1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" name="Google Shape;166;p17"/>
            <p:cNvSpPr/>
            <p:nvPr/>
          </p:nvSpPr>
          <p:spPr>
            <a:xfrm>
              <a:off x="2564986" y="2160589"/>
              <a:ext cx="1829145" cy="1097487"/>
            </a:xfrm>
            <a:prstGeom prst="roundRect">
              <a:avLst>
                <a:gd fmla="val 10000" name="adj"/>
              </a:avLst>
            </a:prstGeom>
            <a:gradFill>
              <a:gsLst>
                <a:gs pos="0">
                  <a:srgbClr val="67CFBD"/>
                </a:gs>
                <a:gs pos="50000">
                  <a:srgbClr val="49CEBA"/>
                </a:gs>
                <a:gs pos="100000">
                  <a:srgbClr val="39BDA8"/>
                </a:gs>
              </a:gsLst>
              <a:lin ang="5400000" scaled="0"/>
            </a:gradFill>
            <a:ln>
              <a:noFill/>
            </a:ln>
            <a:effectLst>
              <a:outerShdw blurRad="57150" rotWithShape="0" algn="ctr" dir="5400000" dist="19050">
                <a:srgbClr val="000000">
                  <a:alpha val="62745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17"/>
            <p:cNvSpPr txBox="1"/>
            <p:nvPr/>
          </p:nvSpPr>
          <p:spPr>
            <a:xfrm>
              <a:off x="2597130" y="2192733"/>
              <a:ext cx="1764857" cy="10331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10475" lIns="110475" spcFirstLastPara="1" rIns="110475" wrap="square" tIns="1104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900"/>
                <a:buFont typeface="Calibri"/>
                <a:buNone/>
              </a:pPr>
              <a:r>
                <a:rPr lang="en-US" sz="29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Variable Selection</a:t>
              </a:r>
              <a:endParaRPr/>
            </a:p>
          </p:txBody>
        </p:sp>
        <p:sp>
          <p:nvSpPr>
            <p:cNvPr id="168" name="Google Shape;168;p17"/>
            <p:cNvSpPr/>
            <p:nvPr/>
          </p:nvSpPr>
          <p:spPr>
            <a:xfrm>
              <a:off x="4577046" y="2482519"/>
              <a:ext cx="387778" cy="453628"/>
            </a:xfrm>
            <a:prstGeom prst="rightArrow">
              <a:avLst>
                <a:gd fmla="val 60000" name="adj1"/>
                <a:gd fmla="val 50000" name="adj2"/>
              </a:avLst>
            </a:prstGeom>
            <a:gradFill>
              <a:gsLst>
                <a:gs pos="0">
                  <a:srgbClr val="65C998"/>
                </a:gs>
                <a:gs pos="50000">
                  <a:srgbClr val="46C78C"/>
                </a:gs>
                <a:gs pos="100000">
                  <a:srgbClr val="35B87B"/>
                </a:gs>
              </a:gsLst>
              <a:lin ang="5400000" scaled="0"/>
            </a:gradFill>
            <a:ln>
              <a:noFill/>
            </a:ln>
            <a:effectLst>
              <a:outerShdw blurRad="57150" rotWithShape="0" algn="ctr" dir="5400000" dist="19050">
                <a:srgbClr val="000000">
                  <a:alpha val="62745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17"/>
            <p:cNvSpPr txBox="1"/>
            <p:nvPr/>
          </p:nvSpPr>
          <p:spPr>
            <a:xfrm>
              <a:off x="4577046" y="2573245"/>
              <a:ext cx="271445" cy="2721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900"/>
                <a:buFont typeface="Calibri"/>
                <a:buNone/>
              </a:pPr>
              <a:r>
                <a:t/>
              </a:r>
              <a:endParaRPr sz="1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" name="Google Shape;170;p17"/>
            <p:cNvSpPr/>
            <p:nvPr/>
          </p:nvSpPr>
          <p:spPr>
            <a:xfrm>
              <a:off x="5125790" y="2160589"/>
              <a:ext cx="1829145" cy="1097487"/>
            </a:xfrm>
            <a:prstGeom prst="roundRect">
              <a:avLst>
                <a:gd fmla="val 10000" name="adj"/>
              </a:avLst>
            </a:prstGeom>
            <a:gradFill>
              <a:gsLst>
                <a:gs pos="0">
                  <a:srgbClr val="61C475"/>
                </a:gs>
                <a:gs pos="50000">
                  <a:srgbClr val="42C25D"/>
                </a:gs>
                <a:gs pos="100000">
                  <a:srgbClr val="33B14F"/>
                </a:gs>
              </a:gsLst>
              <a:lin ang="5400000" scaled="0"/>
            </a:gradFill>
            <a:ln>
              <a:noFill/>
            </a:ln>
            <a:effectLst>
              <a:outerShdw blurRad="57150" rotWithShape="0" algn="ctr" dir="5400000" dist="19050">
                <a:srgbClr val="000000">
                  <a:alpha val="62745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17"/>
            <p:cNvSpPr txBox="1"/>
            <p:nvPr/>
          </p:nvSpPr>
          <p:spPr>
            <a:xfrm>
              <a:off x="5157934" y="2192733"/>
              <a:ext cx="1764857" cy="10331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10475" lIns="110475" spcFirstLastPara="1" rIns="110475" wrap="square" tIns="1104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900"/>
                <a:buFont typeface="Calibri"/>
                <a:buNone/>
              </a:pPr>
              <a:r>
                <a:rPr lang="en-US" sz="29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Model Building</a:t>
              </a:r>
              <a:endParaRPr/>
            </a:p>
          </p:txBody>
        </p:sp>
        <p:sp>
          <p:nvSpPr>
            <p:cNvPr id="172" name="Google Shape;172;p17"/>
            <p:cNvSpPr/>
            <p:nvPr/>
          </p:nvSpPr>
          <p:spPr>
            <a:xfrm>
              <a:off x="7137849" y="2482519"/>
              <a:ext cx="387778" cy="453628"/>
            </a:xfrm>
            <a:prstGeom prst="rightArrow">
              <a:avLst>
                <a:gd fmla="val 60000" name="adj1"/>
                <a:gd fmla="val 50000" name="adj2"/>
              </a:avLst>
            </a:prstGeom>
            <a:gradFill>
              <a:gsLst>
                <a:gs pos="0">
                  <a:srgbClr val="7EB55F"/>
                </a:gs>
                <a:gs pos="50000">
                  <a:srgbClr val="6EB03F"/>
                </a:gs>
                <a:gs pos="100000">
                  <a:srgbClr val="5F9F34"/>
                </a:gs>
              </a:gsLst>
              <a:lin ang="5400000" scaled="0"/>
            </a:gradFill>
            <a:ln>
              <a:noFill/>
            </a:ln>
            <a:effectLst>
              <a:outerShdw blurRad="57150" rotWithShape="0" algn="ctr" dir="5400000" dist="19050">
                <a:srgbClr val="000000">
                  <a:alpha val="62745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17"/>
            <p:cNvSpPr txBox="1"/>
            <p:nvPr/>
          </p:nvSpPr>
          <p:spPr>
            <a:xfrm>
              <a:off x="7137849" y="2573245"/>
              <a:ext cx="271445" cy="2721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900"/>
                <a:buFont typeface="Calibri"/>
                <a:buNone/>
              </a:pPr>
              <a:r>
                <a:t/>
              </a:r>
              <a:endParaRPr sz="1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174;p17"/>
            <p:cNvSpPr/>
            <p:nvPr/>
          </p:nvSpPr>
          <p:spPr>
            <a:xfrm>
              <a:off x="7686593" y="2160589"/>
              <a:ext cx="1829145" cy="1097487"/>
            </a:xfrm>
            <a:prstGeom prst="roundRect">
              <a:avLst>
                <a:gd fmla="val 10000" name="adj"/>
              </a:avLst>
            </a:prstGeom>
            <a:gradFill>
              <a:gsLst>
                <a:gs pos="0">
                  <a:srgbClr val="7EB55F"/>
                </a:gs>
                <a:gs pos="50000">
                  <a:srgbClr val="6EB03F"/>
                </a:gs>
                <a:gs pos="100000">
                  <a:srgbClr val="5F9F34"/>
                </a:gs>
              </a:gsLst>
              <a:lin ang="5400000" scaled="0"/>
            </a:gradFill>
            <a:ln>
              <a:noFill/>
            </a:ln>
            <a:effectLst>
              <a:outerShdw blurRad="57150" rotWithShape="0" algn="ctr" dir="5400000" dist="19050">
                <a:srgbClr val="000000">
                  <a:alpha val="62745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17"/>
            <p:cNvSpPr txBox="1"/>
            <p:nvPr/>
          </p:nvSpPr>
          <p:spPr>
            <a:xfrm>
              <a:off x="7718737" y="2192733"/>
              <a:ext cx="1764857" cy="10331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10475" lIns="110475" spcFirstLastPara="1" rIns="110475" wrap="square" tIns="1104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900"/>
                <a:buFont typeface="Calibri"/>
                <a:buNone/>
              </a:pPr>
              <a:r>
                <a:rPr lang="en-US" sz="29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Result</a:t>
              </a:r>
              <a:endParaRPr/>
            </a:p>
          </p:txBody>
        </p:sp>
      </p:grpSp>
      <p:pic>
        <p:nvPicPr>
          <p:cNvPr descr="A blue text on a black background&#10;&#10;Description automatically generated with low confidence" id="176" name="Google Shape;176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75954" y="4824438"/>
            <a:ext cx="2783657" cy="10751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text, clock, screenshot, watch&#10;&#10;Description automatically generated" id="177" name="Google Shape;177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25603" y="1371085"/>
            <a:ext cx="2284358" cy="2284358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17"/>
          <p:cNvSpPr/>
          <p:nvPr/>
        </p:nvSpPr>
        <p:spPr>
          <a:xfrm>
            <a:off x="2625466" y="3942454"/>
            <a:ext cx="484632" cy="706694"/>
          </a:xfrm>
          <a:prstGeom prst="down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474747"/>
              </a:gs>
              <a:gs pos="50000">
                <a:schemeClr val="dk1"/>
              </a:gs>
              <a:gs pos="100000">
                <a:schemeClr val="dk1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p17"/>
          <p:cNvSpPr/>
          <p:nvPr/>
        </p:nvSpPr>
        <p:spPr>
          <a:xfrm rot="-5400000">
            <a:off x="4992521" y="4999997"/>
            <a:ext cx="484632" cy="706694"/>
          </a:xfrm>
          <a:prstGeom prst="down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474747"/>
              </a:gs>
              <a:gs pos="50000">
                <a:schemeClr val="dk1"/>
              </a:gs>
              <a:gs pos="100000">
                <a:schemeClr val="dk1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picture containing font, graphics, text, logo&#10;&#10;Description automatically generated" id="180" name="Google Shape;180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47589" y="4713422"/>
            <a:ext cx="3644616" cy="1279844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17"/>
          <p:cNvSpPr/>
          <p:nvPr/>
        </p:nvSpPr>
        <p:spPr>
          <a:xfrm rot="10800000">
            <a:off x="8281660" y="3942454"/>
            <a:ext cx="484632" cy="706694"/>
          </a:xfrm>
          <a:prstGeom prst="down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474747"/>
              </a:gs>
              <a:gs pos="50000">
                <a:schemeClr val="dk1"/>
              </a:gs>
              <a:gs pos="100000">
                <a:schemeClr val="dk1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screenshot of a computer&#10;&#10;Description automatically generated" id="182" name="Google Shape;182;p1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908618" y="1103051"/>
            <a:ext cx="3891935" cy="2325949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  <p:pic>
        <p:nvPicPr>
          <p:cNvPr id="183" name="Google Shape;183;p1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516833" y="3942454"/>
            <a:ext cx="3350342" cy="296744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hantom Future Engine" id="184" name="Google Shape;184;p1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2192000" y="4993318"/>
            <a:ext cx="1793122" cy="1441894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17"/>
          <p:cNvSpPr txBox="1"/>
          <p:nvPr/>
        </p:nvSpPr>
        <p:spPr>
          <a:xfrm>
            <a:off x="9878059" y="2770443"/>
            <a:ext cx="1988820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데이터 프레임: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205개의 관측치가 있는 26개의 변수</a:t>
            </a:r>
            <a:endParaRPr i="1"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8"/>
          <p:cNvSpPr/>
          <p:nvPr/>
        </p:nvSpPr>
        <p:spPr>
          <a:xfrm rot="-5400000">
            <a:off x="11128394" y="5582744"/>
            <a:ext cx="303903" cy="2008839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18"/>
          <p:cNvSpPr/>
          <p:nvPr/>
        </p:nvSpPr>
        <p:spPr>
          <a:xfrm rot="-5400000">
            <a:off x="10833533" y="5513198"/>
            <a:ext cx="303903" cy="2598561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p18"/>
          <p:cNvSpPr/>
          <p:nvPr/>
        </p:nvSpPr>
        <p:spPr>
          <a:xfrm rot="-5400000">
            <a:off x="6406935" y="-1035419"/>
            <a:ext cx="45719" cy="3305909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p18"/>
          <p:cNvSpPr txBox="1"/>
          <p:nvPr>
            <p:ph type="title"/>
          </p:nvPr>
        </p:nvSpPr>
        <p:spPr>
          <a:xfrm>
            <a:off x="111760" y="4552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-US"/>
              <a:t>방법론: 변수 선택</a:t>
            </a:r>
            <a:endParaRPr b="1"/>
          </a:p>
        </p:txBody>
      </p:sp>
      <p:pic>
        <p:nvPicPr>
          <p:cNvPr id="195" name="Google Shape;195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29598" y="2229168"/>
            <a:ext cx="7563841" cy="351123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hantom Future Engine" id="196" name="Google Shape;196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58307" y="1615440"/>
            <a:ext cx="1785096" cy="1656274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18"/>
          <p:cNvSpPr txBox="1"/>
          <p:nvPr/>
        </p:nvSpPr>
        <p:spPr>
          <a:xfrm>
            <a:off x="59635" y="3966725"/>
            <a:ext cx="2195885" cy="1015663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$fueltype 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b="0" i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연료 종류)</a:t>
            </a:r>
            <a:endParaRPr/>
          </a:p>
          <a:p>
            <a:pPr indent="-10160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0" i="0"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가스 </a:t>
            </a:r>
            <a:endParaRPr b="0" i="0"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0160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디젤</a:t>
            </a:r>
            <a:endParaRPr b="0" i="0"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98" name="Google Shape;198;p18"/>
          <p:cNvCxnSpPr>
            <a:endCxn id="199" idx="3"/>
          </p:cNvCxnSpPr>
          <p:nvPr/>
        </p:nvCxnSpPr>
        <p:spPr>
          <a:xfrm rot="10800000">
            <a:off x="2783868" y="2659050"/>
            <a:ext cx="1992900" cy="169200"/>
          </a:xfrm>
          <a:prstGeom prst="bentConnector3">
            <a:avLst>
              <a:gd fmla="val 49998" name="adj1"/>
            </a:avLst>
          </a:prstGeom>
          <a:noFill/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00" name="Google Shape;200;p18"/>
          <p:cNvCxnSpPr>
            <a:endCxn id="197" idx="3"/>
          </p:cNvCxnSpPr>
          <p:nvPr/>
        </p:nvCxnSpPr>
        <p:spPr>
          <a:xfrm flipH="1">
            <a:off x="2255520" y="3686157"/>
            <a:ext cx="1077000" cy="788400"/>
          </a:xfrm>
          <a:prstGeom prst="bentConnector3">
            <a:avLst>
              <a:gd fmla="val 50002" name="adj1"/>
            </a:avLst>
          </a:prstGeom>
          <a:noFill/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99" name="Google Shape;199;p18"/>
          <p:cNvSpPr txBox="1"/>
          <p:nvPr/>
        </p:nvSpPr>
        <p:spPr>
          <a:xfrm>
            <a:off x="111760" y="2028108"/>
            <a:ext cx="2672108" cy="1261884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$carbody: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b="0" i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차량 모델)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0" i="0"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세단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0" i="0"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해치백 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0" i="0"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왜건</a:t>
            </a:r>
            <a:endParaRPr b="0" i="0"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841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b="0" i="0"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841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0" i="0"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하드탑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0" i="0"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컨버</a:t>
            </a: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터</a:t>
            </a:r>
            <a:r>
              <a:rPr b="0" i="0"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블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01" name="Google Shape;201;p18"/>
          <p:cNvCxnSpPr>
            <a:stCxn id="196" idx="3"/>
            <a:endCxn id="202" idx="2"/>
          </p:cNvCxnSpPr>
          <p:nvPr/>
        </p:nvCxnSpPr>
        <p:spPr>
          <a:xfrm flipH="1" rot="10800000">
            <a:off x="9343403" y="1894577"/>
            <a:ext cx="1319400" cy="549000"/>
          </a:xfrm>
          <a:prstGeom prst="bentConnector2">
            <a:avLst/>
          </a:prstGeom>
          <a:noFill/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02" name="Google Shape;202;p18"/>
          <p:cNvSpPr txBox="1"/>
          <p:nvPr/>
        </p:nvSpPr>
        <p:spPr>
          <a:xfrm>
            <a:off x="9245600" y="1125280"/>
            <a:ext cx="2834639" cy="769441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$cylindernumber</a:t>
            </a: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b="0" i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엔진 실린더 수)</a:t>
            </a:r>
            <a:endParaRPr i="1"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 Cylinder to 12 Cylinder Engine</a:t>
            </a:r>
            <a:endParaRPr/>
          </a:p>
        </p:txBody>
      </p:sp>
      <p:cxnSp>
        <p:nvCxnSpPr>
          <p:cNvPr id="203" name="Google Shape;203;p18"/>
          <p:cNvCxnSpPr>
            <a:endCxn id="204" idx="3"/>
          </p:cNvCxnSpPr>
          <p:nvPr/>
        </p:nvCxnSpPr>
        <p:spPr>
          <a:xfrm flipH="1">
            <a:off x="6096000" y="5740330"/>
            <a:ext cx="945000" cy="396300"/>
          </a:xfrm>
          <a:prstGeom prst="bentConnector3">
            <a:avLst>
              <a:gd fmla="val -478" name="adj1"/>
            </a:avLst>
          </a:prstGeom>
          <a:noFill/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04" name="Google Shape;204;p18"/>
          <p:cNvSpPr txBox="1"/>
          <p:nvPr/>
        </p:nvSpPr>
        <p:spPr>
          <a:xfrm>
            <a:off x="4776840" y="5875020"/>
            <a:ext cx="1319160" cy="52322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$horsepower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i="1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마력)</a:t>
            </a:r>
            <a:endParaRPr i="1"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05" name="Google Shape;205;p18"/>
          <p:cNvCxnSpPr>
            <a:stCxn id="196" idx="2"/>
            <a:endCxn id="206" idx="1"/>
          </p:cNvCxnSpPr>
          <p:nvPr/>
        </p:nvCxnSpPr>
        <p:spPr>
          <a:xfrm flipH="1" rot="-5400000">
            <a:off x="9234605" y="2487964"/>
            <a:ext cx="325800" cy="1893300"/>
          </a:xfrm>
          <a:prstGeom prst="bentConnector2">
            <a:avLst/>
          </a:prstGeom>
          <a:noFill/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06" name="Google Shape;206;p18"/>
          <p:cNvSpPr txBox="1"/>
          <p:nvPr/>
        </p:nvSpPr>
        <p:spPr>
          <a:xfrm>
            <a:off x="10344162" y="3320394"/>
            <a:ext cx="1482075" cy="553998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$engines</a:t>
            </a:r>
            <a:r>
              <a:rPr b="0" i="0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izes </a:t>
            </a:r>
            <a:r>
              <a:rPr b="0" i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i="1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엔진 사이즈)</a:t>
            </a:r>
            <a:endParaRPr i="1"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07" name="Google Shape;207;p18"/>
          <p:cNvCxnSpPr>
            <a:endCxn id="208" idx="3"/>
          </p:cNvCxnSpPr>
          <p:nvPr/>
        </p:nvCxnSpPr>
        <p:spPr>
          <a:xfrm flipH="1">
            <a:off x="2682239" y="5231505"/>
            <a:ext cx="945000" cy="396300"/>
          </a:xfrm>
          <a:prstGeom prst="bentConnector3">
            <a:avLst>
              <a:gd fmla="val 923" name="adj1"/>
            </a:avLst>
          </a:prstGeom>
          <a:noFill/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08" name="Google Shape;208;p18"/>
          <p:cNvSpPr txBox="1"/>
          <p:nvPr/>
        </p:nvSpPr>
        <p:spPr>
          <a:xfrm>
            <a:off x="111760" y="5366195"/>
            <a:ext cx="2570479" cy="52322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$citympg &amp; $highwaympg</a:t>
            </a: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= Fuel Economy </a:t>
            </a:r>
            <a:r>
              <a:rPr b="0" i="1" lang="en-US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i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연비)</a:t>
            </a:r>
            <a:endParaRPr i="1"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09" name="Google Shape;209;p18"/>
          <p:cNvCxnSpPr>
            <a:endCxn id="210" idx="1"/>
          </p:cNvCxnSpPr>
          <p:nvPr/>
        </p:nvCxnSpPr>
        <p:spPr>
          <a:xfrm>
            <a:off x="7985902" y="5363742"/>
            <a:ext cx="2043300" cy="276900"/>
          </a:xfrm>
          <a:prstGeom prst="bentConnector3">
            <a:avLst>
              <a:gd fmla="val 273" name="adj1"/>
            </a:avLst>
          </a:prstGeom>
          <a:noFill/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10" name="Google Shape;210;p18"/>
          <p:cNvSpPr txBox="1"/>
          <p:nvPr/>
        </p:nvSpPr>
        <p:spPr>
          <a:xfrm>
            <a:off x="10029202" y="5086644"/>
            <a:ext cx="1658838" cy="1107996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$drivewheel: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i="1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구동렬)</a:t>
            </a:r>
            <a:endParaRPr/>
          </a:p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i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FWD (Front WD)</a:t>
            </a:r>
            <a:endParaRPr/>
          </a:p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i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RWD (Rear WD)</a:t>
            </a:r>
            <a:endParaRPr/>
          </a:p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i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4WD (4Four WD)</a:t>
            </a:r>
            <a:endParaRPr/>
          </a:p>
        </p:txBody>
      </p:sp>
      <p:sp>
        <p:nvSpPr>
          <p:cNvPr id="211" name="Google Shape;211;p18"/>
          <p:cNvSpPr txBox="1"/>
          <p:nvPr/>
        </p:nvSpPr>
        <p:spPr>
          <a:xfrm>
            <a:off x="8303024" y="432869"/>
            <a:ext cx="377721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8개의 변수가 추출되었다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picture containing black, darkness&#10;&#10;Description automatically generated" id="212" name="Google Shape;212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117112" y="3760081"/>
            <a:ext cx="504895" cy="7144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3" name="Google Shape;213;p18"/>
          <p:cNvCxnSpPr>
            <a:stCxn id="212" idx="0"/>
            <a:endCxn id="214" idx="2"/>
          </p:cNvCxnSpPr>
          <p:nvPr/>
        </p:nvCxnSpPr>
        <p:spPr>
          <a:xfrm rot="-5400000">
            <a:off x="4807810" y="2700331"/>
            <a:ext cx="1621500" cy="498000"/>
          </a:xfrm>
          <a:prstGeom prst="bentConnector3">
            <a:avLst>
              <a:gd fmla="val 81013" name="adj1"/>
            </a:avLst>
          </a:prstGeom>
          <a:noFill/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14" name="Google Shape;214;p18"/>
          <p:cNvSpPr txBox="1"/>
          <p:nvPr/>
        </p:nvSpPr>
        <p:spPr>
          <a:xfrm>
            <a:off x="4834169" y="1615440"/>
            <a:ext cx="2066567" cy="52322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$price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(각격)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9"/>
          <p:cNvSpPr txBox="1"/>
          <p:nvPr>
            <p:ph type="title"/>
          </p:nvPr>
        </p:nvSpPr>
        <p:spPr>
          <a:xfrm>
            <a:off x="94397" y="7852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-US"/>
              <a:t>방법론: 모델 명세</a:t>
            </a:r>
            <a:endParaRPr b="1"/>
          </a:p>
        </p:txBody>
      </p:sp>
      <p:sp>
        <p:nvSpPr>
          <p:cNvPr id="220" name="Google Shape;220;p19"/>
          <p:cNvSpPr/>
          <p:nvPr/>
        </p:nvSpPr>
        <p:spPr>
          <a:xfrm>
            <a:off x="201753" y="4506168"/>
            <a:ext cx="45719" cy="3305909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" name="Google Shape;221;p19"/>
          <p:cNvSpPr/>
          <p:nvPr/>
        </p:nvSpPr>
        <p:spPr>
          <a:xfrm>
            <a:off x="9015599" y="2843974"/>
            <a:ext cx="2377036" cy="984738"/>
          </a:xfrm>
          <a:prstGeom prst="roundRect">
            <a:avLst>
              <a:gd fmla="val 16667" name="adj"/>
            </a:avLst>
          </a:prstGeom>
          <a:solidFill>
            <a:srgbClr val="C4E0B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$price</a:t>
            </a:r>
            <a:endParaRPr b="1"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Google Shape;222;p19"/>
          <p:cNvSpPr txBox="1"/>
          <p:nvPr/>
        </p:nvSpPr>
        <p:spPr>
          <a:xfrm>
            <a:off x="8913951" y="1750053"/>
            <a:ext cx="2249454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Response Variable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b="0" i="1"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반응 변수)</a:t>
            </a:r>
            <a:endParaRPr/>
          </a:p>
        </p:txBody>
      </p:sp>
      <p:sp>
        <p:nvSpPr>
          <p:cNvPr id="223" name="Google Shape;223;p19"/>
          <p:cNvSpPr txBox="1"/>
          <p:nvPr/>
        </p:nvSpPr>
        <p:spPr>
          <a:xfrm>
            <a:off x="1406806" y="1750053"/>
            <a:ext cx="2249454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Predictor Variable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b="0" i="1"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예측 변수)</a:t>
            </a:r>
            <a:endParaRPr/>
          </a:p>
        </p:txBody>
      </p:sp>
      <p:sp>
        <p:nvSpPr>
          <p:cNvPr id="224" name="Google Shape;224;p19"/>
          <p:cNvSpPr/>
          <p:nvPr/>
        </p:nvSpPr>
        <p:spPr>
          <a:xfrm>
            <a:off x="1406806" y="2479773"/>
            <a:ext cx="2377036" cy="359719"/>
          </a:xfrm>
          <a:prstGeom prst="roundRect">
            <a:avLst>
              <a:gd fmla="val 16667" name="adj"/>
            </a:avLst>
          </a:prstGeom>
          <a:solidFill>
            <a:srgbClr val="9CC2E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$fueltype</a:t>
            </a:r>
            <a:endParaRPr b="1"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19"/>
          <p:cNvSpPr/>
          <p:nvPr/>
        </p:nvSpPr>
        <p:spPr>
          <a:xfrm>
            <a:off x="1406806" y="2936631"/>
            <a:ext cx="2377036" cy="359719"/>
          </a:xfrm>
          <a:prstGeom prst="roundRect">
            <a:avLst>
              <a:gd fmla="val 16667" name="adj"/>
            </a:avLst>
          </a:prstGeom>
          <a:solidFill>
            <a:srgbClr val="9CC2E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$carbody</a:t>
            </a:r>
            <a:endParaRPr b="1"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" name="Google Shape;226;p19"/>
          <p:cNvSpPr/>
          <p:nvPr/>
        </p:nvSpPr>
        <p:spPr>
          <a:xfrm>
            <a:off x="1406806" y="3418006"/>
            <a:ext cx="2377036" cy="359719"/>
          </a:xfrm>
          <a:prstGeom prst="roundRect">
            <a:avLst>
              <a:gd fmla="val 16667" name="adj"/>
            </a:avLst>
          </a:prstGeom>
          <a:solidFill>
            <a:srgbClr val="9CC2E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$drivewheel</a:t>
            </a:r>
            <a:endParaRPr b="1"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Google Shape;227;p19"/>
          <p:cNvSpPr/>
          <p:nvPr/>
        </p:nvSpPr>
        <p:spPr>
          <a:xfrm>
            <a:off x="1406806" y="3874864"/>
            <a:ext cx="2377036" cy="359719"/>
          </a:xfrm>
          <a:prstGeom prst="roundRect">
            <a:avLst>
              <a:gd fmla="val 16667" name="adj"/>
            </a:avLst>
          </a:prstGeom>
          <a:solidFill>
            <a:srgbClr val="9CC2E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$cylindernumber</a:t>
            </a:r>
            <a:endParaRPr b="1"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19"/>
          <p:cNvSpPr/>
          <p:nvPr/>
        </p:nvSpPr>
        <p:spPr>
          <a:xfrm>
            <a:off x="3870227" y="2479773"/>
            <a:ext cx="2377036" cy="359719"/>
          </a:xfrm>
          <a:prstGeom prst="roundRect">
            <a:avLst>
              <a:gd fmla="val 16667" name="adj"/>
            </a:avLst>
          </a:prstGeom>
          <a:solidFill>
            <a:srgbClr val="9CC2E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$enginesize</a:t>
            </a:r>
            <a:endParaRPr b="1"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" name="Google Shape;229;p19"/>
          <p:cNvSpPr/>
          <p:nvPr/>
        </p:nvSpPr>
        <p:spPr>
          <a:xfrm>
            <a:off x="3870227" y="2936631"/>
            <a:ext cx="2377036" cy="359719"/>
          </a:xfrm>
          <a:prstGeom prst="roundRect">
            <a:avLst>
              <a:gd fmla="val 16667" name="adj"/>
            </a:avLst>
          </a:prstGeom>
          <a:solidFill>
            <a:srgbClr val="9CC2E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$horsepower</a:t>
            </a:r>
            <a:endParaRPr b="1"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p19"/>
          <p:cNvSpPr/>
          <p:nvPr/>
        </p:nvSpPr>
        <p:spPr>
          <a:xfrm>
            <a:off x="3870227" y="3393489"/>
            <a:ext cx="2377036" cy="359719"/>
          </a:xfrm>
          <a:prstGeom prst="roundRect">
            <a:avLst>
              <a:gd fmla="val 16667" name="adj"/>
            </a:avLst>
          </a:prstGeom>
          <a:solidFill>
            <a:srgbClr val="9CC2E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$citympg</a:t>
            </a:r>
            <a:endParaRPr b="1"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Google Shape;231;p19"/>
          <p:cNvSpPr/>
          <p:nvPr/>
        </p:nvSpPr>
        <p:spPr>
          <a:xfrm>
            <a:off x="3870227" y="3850347"/>
            <a:ext cx="2377036" cy="359719"/>
          </a:xfrm>
          <a:prstGeom prst="roundRect">
            <a:avLst>
              <a:gd fmla="val 16667" name="adj"/>
            </a:avLst>
          </a:prstGeom>
          <a:solidFill>
            <a:srgbClr val="9CC2E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$highwaympg</a:t>
            </a:r>
            <a:endParaRPr b="1"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19"/>
          <p:cNvSpPr/>
          <p:nvPr/>
        </p:nvSpPr>
        <p:spPr>
          <a:xfrm rot="-5400000">
            <a:off x="6174745" y="70638"/>
            <a:ext cx="45719" cy="3943604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p19"/>
          <p:cNvSpPr txBox="1"/>
          <p:nvPr/>
        </p:nvSpPr>
        <p:spPr>
          <a:xfrm>
            <a:off x="1406806" y="4624636"/>
            <a:ext cx="2249454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Model Formula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(모델 공식</a:t>
            </a:r>
            <a:r>
              <a:rPr b="0" i="1"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/>
          </a:p>
        </p:txBody>
      </p:sp>
      <p:sp>
        <p:nvSpPr>
          <p:cNvPr id="234" name="Google Shape;234;p19"/>
          <p:cNvSpPr/>
          <p:nvPr/>
        </p:nvSpPr>
        <p:spPr>
          <a:xfrm rot="-5400000">
            <a:off x="9397240" y="2968080"/>
            <a:ext cx="45719" cy="3943604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Google Shape;235;p19"/>
          <p:cNvSpPr/>
          <p:nvPr/>
        </p:nvSpPr>
        <p:spPr>
          <a:xfrm>
            <a:off x="3783842" y="5401997"/>
            <a:ext cx="7608059" cy="984738"/>
          </a:xfrm>
          <a:prstGeom prst="roundRect">
            <a:avLst>
              <a:gd fmla="val 16667" name="adj"/>
            </a:avLst>
          </a:prstGeom>
          <a:solidFill>
            <a:srgbClr val="9CC2E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α + β1*fueltype + β2*carbody + β3*drivewheel + β4*cylindernumber + β5*enginesize + β6*horsepower + β7*citympg + β8*highwaympg </a:t>
            </a:r>
            <a:endParaRPr i="1"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" name="Google Shape;236;p19"/>
          <p:cNvSpPr/>
          <p:nvPr/>
        </p:nvSpPr>
        <p:spPr>
          <a:xfrm>
            <a:off x="1406806" y="5401997"/>
            <a:ext cx="1854555" cy="984738"/>
          </a:xfrm>
          <a:prstGeom prst="roundRect">
            <a:avLst>
              <a:gd fmla="val 16667" name="adj"/>
            </a:avLst>
          </a:prstGeom>
          <a:solidFill>
            <a:srgbClr val="C4E0B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$price</a:t>
            </a:r>
            <a:endParaRPr b="1"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Google Shape;237;p19"/>
          <p:cNvSpPr/>
          <p:nvPr/>
        </p:nvSpPr>
        <p:spPr>
          <a:xfrm>
            <a:off x="7211948" y="3230668"/>
            <a:ext cx="838966" cy="228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595959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" name="Google Shape;238;p19"/>
          <p:cNvSpPr/>
          <p:nvPr/>
        </p:nvSpPr>
        <p:spPr>
          <a:xfrm>
            <a:off x="3390521" y="5762286"/>
            <a:ext cx="264160" cy="264160"/>
          </a:xfrm>
          <a:prstGeom prst="mathEqual">
            <a:avLst>
              <a:gd fmla="val 23520" name="adj1"/>
              <a:gd fmla="val 11760" name="adj2"/>
            </a:avLst>
          </a:prstGeom>
          <a:solidFill>
            <a:srgbClr val="59595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hantom Future Engine" id="239" name="Google Shape;239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702980" y="3721553"/>
            <a:ext cx="1444909" cy="15399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196166" y="2745855"/>
            <a:ext cx="7697552" cy="28690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-US"/>
              <a:t>결과</a:t>
            </a:r>
            <a:endParaRPr b="1"/>
          </a:p>
        </p:txBody>
      </p:sp>
      <p:sp>
        <p:nvSpPr>
          <p:cNvPr id="246" name="Google Shape;246;p20"/>
          <p:cNvSpPr txBox="1"/>
          <p:nvPr/>
        </p:nvSpPr>
        <p:spPr>
          <a:xfrm>
            <a:off x="838200" y="1772870"/>
            <a:ext cx="5783484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Aharoni"/>
                <a:ea typeface="Aharoni"/>
                <a:cs typeface="Aharoni"/>
                <a:sym typeface="Aharoni"/>
              </a:rPr>
              <a:t>What are the outcomes?</a:t>
            </a:r>
            <a:endParaRPr/>
          </a:p>
        </p:txBody>
      </p:sp>
      <p:pic>
        <p:nvPicPr>
          <p:cNvPr descr="A picture containing colorfulness, rectangle, yellow, orange&#10;&#10;Description automatically generated" id="247" name="Google Shape;247;p20"/>
          <p:cNvPicPr preferRelativeResize="0"/>
          <p:nvPr/>
        </p:nvPicPr>
        <p:blipFill rotWithShape="1">
          <a:blip r:embed="rId3">
            <a:alphaModFix/>
          </a:blip>
          <a:srcRect b="-19691" l="21251" r="14691" t="-8424"/>
          <a:stretch/>
        </p:blipFill>
        <p:spPr>
          <a:xfrm>
            <a:off x="1615632" y="2667833"/>
            <a:ext cx="2148840" cy="2148840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20"/>
          <p:cNvSpPr txBox="1"/>
          <p:nvPr/>
        </p:nvSpPr>
        <p:spPr>
          <a:xfrm>
            <a:off x="1581246" y="4656653"/>
            <a:ext cx="2217612" cy="12926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Descriptive Statistics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(기술 통계)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Trends &amp; Relationships: Finding the patterns within the data.</a:t>
            </a:r>
            <a:endParaRPr i="1"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" name="Google Shape;249;p20"/>
          <p:cNvSpPr txBox="1"/>
          <p:nvPr/>
        </p:nvSpPr>
        <p:spPr>
          <a:xfrm>
            <a:off x="5021580" y="4656653"/>
            <a:ext cx="2148840" cy="12926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Model Estimation </a:t>
            </a:r>
            <a:r>
              <a:rPr i="1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(모델 추정)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Regression table with statistical model’s summary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" name="Google Shape;250;p20"/>
          <p:cNvSpPr txBox="1"/>
          <p:nvPr/>
        </p:nvSpPr>
        <p:spPr>
          <a:xfrm>
            <a:off x="8569388" y="4656653"/>
            <a:ext cx="2217612" cy="1477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Model Evaluation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(모델 평가)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Building scatterplot of Observed vs Predicted to clearly visualize the model fit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blue and green line graph&#10;&#10;Description automatically generated with low confidence" id="251" name="Google Shape;251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427528" y="2667832"/>
            <a:ext cx="2148840" cy="198882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artoon of a person pointing at a jar of candies&#10;&#10;Description automatically generated with medium confidence" id="252" name="Google Shape;252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021580" y="2889240"/>
            <a:ext cx="2148840" cy="161163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53" name="Google Shape;253;p20"/>
          <p:cNvSpPr/>
          <p:nvPr/>
        </p:nvSpPr>
        <p:spPr>
          <a:xfrm rot="-5400000">
            <a:off x="4421380" y="-940246"/>
            <a:ext cx="45719" cy="3943604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Google Shape;254;p20"/>
          <p:cNvSpPr/>
          <p:nvPr/>
        </p:nvSpPr>
        <p:spPr>
          <a:xfrm rot="-5400000">
            <a:off x="10764141" y="5217060"/>
            <a:ext cx="45719" cy="2810003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1"/>
          <p:cNvSpPr/>
          <p:nvPr/>
        </p:nvSpPr>
        <p:spPr>
          <a:xfrm rot="-5400000">
            <a:off x="10748578" y="5414577"/>
            <a:ext cx="413489" cy="2473356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0" name="Google Shape;260;p21"/>
          <p:cNvSpPr txBox="1"/>
          <p:nvPr>
            <p:ph type="title"/>
          </p:nvPr>
        </p:nvSpPr>
        <p:spPr>
          <a:xfrm>
            <a:off x="838200" y="920658"/>
            <a:ext cx="10515600" cy="9053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-US"/>
              <a:t>결과: </a:t>
            </a:r>
            <a:r>
              <a:rPr b="1" lang="en-US" sz="4400"/>
              <a:t>기술 통계</a:t>
            </a:r>
            <a:endParaRPr b="1"/>
          </a:p>
        </p:txBody>
      </p:sp>
      <p:sp>
        <p:nvSpPr>
          <p:cNvPr id="261" name="Google Shape;261;p21"/>
          <p:cNvSpPr/>
          <p:nvPr/>
        </p:nvSpPr>
        <p:spPr>
          <a:xfrm rot="-5400000">
            <a:off x="10580256" y="5400945"/>
            <a:ext cx="413489" cy="2810003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2" name="Google Shape;262;p21"/>
          <p:cNvSpPr/>
          <p:nvPr/>
        </p:nvSpPr>
        <p:spPr>
          <a:xfrm rot="-5400000">
            <a:off x="1029934" y="-1023793"/>
            <a:ext cx="413489" cy="2473356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3" name="Google Shape;263;p21"/>
          <p:cNvSpPr/>
          <p:nvPr/>
        </p:nvSpPr>
        <p:spPr>
          <a:xfrm rot="-5400000">
            <a:off x="1198257" y="-1381137"/>
            <a:ext cx="413489" cy="2810003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" name="Google Shape;264;p21"/>
          <p:cNvSpPr/>
          <p:nvPr/>
        </p:nvSpPr>
        <p:spPr>
          <a:xfrm rot="-5400000">
            <a:off x="2787143" y="4037861"/>
            <a:ext cx="45719" cy="3943604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5" name="Google Shape;265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442613" y="3857135"/>
            <a:ext cx="4802959" cy="160027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66" name="Google Shape;266;p21"/>
          <p:cNvGraphicFramePr/>
          <p:nvPr/>
        </p:nvGraphicFramePr>
        <p:xfrm>
          <a:off x="930060" y="259691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{B1588964-24E8-4BB6-B649-2636CE33B3AB}</a:tableStyleId>
              </a:tblPr>
              <a:tblGrid>
                <a:gridCol w="1161025"/>
                <a:gridCol w="1528475"/>
                <a:gridCol w="1528475"/>
                <a:gridCol w="1528475"/>
                <a:gridCol w="1528475"/>
                <a:gridCol w="1528475"/>
                <a:gridCol w="1528475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45725" marB="45725" marR="91450" marL="91450"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>
                          <a:solidFill>
                            <a:schemeClr val="lt1"/>
                          </a:solidFill>
                        </a:rPr>
                        <a:t>$cylindernumber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>
                          <a:solidFill>
                            <a:schemeClr val="lt1"/>
                          </a:solidFill>
                        </a:rPr>
                        <a:t>$enginesize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>
                          <a:solidFill>
                            <a:schemeClr val="lt1"/>
                          </a:solidFill>
                        </a:rPr>
                        <a:t>$horsepower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>
                          <a:solidFill>
                            <a:schemeClr val="lt1"/>
                          </a:solidFill>
                        </a:rPr>
                        <a:t>$citympg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>
                          <a:solidFill>
                            <a:schemeClr val="lt1"/>
                          </a:solidFill>
                        </a:rPr>
                        <a:t>$highwaympg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>
                          <a:solidFill>
                            <a:schemeClr val="lt1"/>
                          </a:solidFill>
                        </a:rPr>
                        <a:t>$price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400" u="none" cap="none" strike="noStrike">
                          <a:solidFill>
                            <a:schemeClr val="lt1"/>
                          </a:solidFill>
                        </a:rPr>
                        <a:t>Min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solidFill>
                            <a:schemeClr val="dk1"/>
                          </a:solidFill>
                        </a:rPr>
                        <a:t>2.0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solidFill>
                            <a:schemeClr val="dk1"/>
                          </a:solidFill>
                        </a:rPr>
                        <a:t>70.0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solidFill>
                            <a:schemeClr val="dk1"/>
                          </a:solidFill>
                        </a:rPr>
                        <a:t>52.0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solidFill>
                            <a:schemeClr val="dk1"/>
                          </a:solidFill>
                        </a:rPr>
                        <a:t>14.0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solidFill>
                            <a:schemeClr val="dk1"/>
                          </a:solidFill>
                        </a:rPr>
                        <a:t>16.0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solidFill>
                            <a:schemeClr val="dk1"/>
                          </a:solidFill>
                        </a:rPr>
                        <a:t>5,118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400" u="none" cap="none" strike="noStrike">
                          <a:solidFill>
                            <a:schemeClr val="lt1"/>
                          </a:solidFill>
                        </a:rPr>
                        <a:t>1</a:t>
                      </a:r>
                      <a:r>
                        <a:rPr b="1" baseline="30000" lang="en-US" sz="1400" u="none" cap="none" strike="noStrike">
                          <a:solidFill>
                            <a:schemeClr val="lt1"/>
                          </a:solidFill>
                        </a:rPr>
                        <a:t>st</a:t>
                      </a:r>
                      <a:r>
                        <a:rPr b="1" lang="en-US" sz="1400" u="none" cap="none" strike="noStrike">
                          <a:solidFill>
                            <a:schemeClr val="lt1"/>
                          </a:solidFill>
                        </a:rPr>
                        <a:t> Quartile</a:t>
                      </a:r>
                      <a:endParaRPr b="1"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45725" marB="45725" marR="91450" marL="91450"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solidFill>
                            <a:schemeClr val="dk1"/>
                          </a:solidFill>
                        </a:rPr>
                        <a:t>4.0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solidFill>
                            <a:schemeClr val="dk1"/>
                          </a:solidFill>
                        </a:rPr>
                        <a:t>97.5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solidFill>
                            <a:schemeClr val="dk1"/>
                          </a:solidFill>
                        </a:rPr>
                        <a:t>70.0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solidFill>
                            <a:schemeClr val="dk1"/>
                          </a:solidFill>
                        </a:rPr>
                        <a:t>19.0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solidFill>
                            <a:schemeClr val="dk1"/>
                          </a:solidFill>
                        </a:rPr>
                        <a:t>25.0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solidFill>
                            <a:schemeClr val="dk1"/>
                          </a:solidFill>
                        </a:rPr>
                        <a:t>7,794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400" u="none" cap="none" strike="noStrike">
                          <a:solidFill>
                            <a:schemeClr val="lt1"/>
                          </a:solidFill>
                        </a:rPr>
                        <a:t>Median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solidFill>
                            <a:schemeClr val="dk1"/>
                          </a:solidFill>
                        </a:rPr>
                        <a:t>4.0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solidFill>
                            <a:schemeClr val="dk1"/>
                          </a:solidFill>
                        </a:rPr>
                        <a:t>120.0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solidFill>
                            <a:schemeClr val="dk1"/>
                          </a:solidFill>
                        </a:rPr>
                        <a:t>95.0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solidFill>
                            <a:schemeClr val="dk1"/>
                          </a:solidFill>
                        </a:rPr>
                        <a:t>24.0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solidFill>
                            <a:schemeClr val="dk1"/>
                          </a:solidFill>
                        </a:rPr>
                        <a:t>30.0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solidFill>
                            <a:schemeClr val="dk1"/>
                          </a:solidFill>
                        </a:rPr>
                        <a:t>10,295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400" u="none" cap="none" strike="noStrike">
                          <a:solidFill>
                            <a:schemeClr val="lt1"/>
                          </a:solidFill>
                        </a:rPr>
                        <a:t>Mean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solidFill>
                            <a:schemeClr val="dk1"/>
                          </a:solidFill>
                        </a:rPr>
                        <a:t>4.4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solidFill>
                            <a:schemeClr val="dk1"/>
                          </a:solidFill>
                        </a:rPr>
                        <a:t>126.3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solidFill>
                            <a:schemeClr val="dk1"/>
                          </a:solidFill>
                        </a:rPr>
                        <a:t>103.6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solidFill>
                            <a:schemeClr val="dk1"/>
                          </a:solidFill>
                        </a:rPr>
                        <a:t>25.2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solidFill>
                            <a:schemeClr val="dk1"/>
                          </a:solidFill>
                        </a:rPr>
                        <a:t>30.7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solidFill>
                            <a:schemeClr val="dk1"/>
                          </a:solidFill>
                        </a:rPr>
                        <a:t>13,205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400" u="none" cap="none" strike="noStrike">
                          <a:solidFill>
                            <a:schemeClr val="lt1"/>
                          </a:solidFill>
                        </a:rPr>
                        <a:t>3</a:t>
                      </a:r>
                      <a:r>
                        <a:rPr b="1" baseline="30000" lang="en-US" sz="1400" u="none" cap="none" strike="noStrike">
                          <a:solidFill>
                            <a:schemeClr val="lt1"/>
                          </a:solidFill>
                        </a:rPr>
                        <a:t>rd</a:t>
                      </a:r>
                      <a:r>
                        <a:rPr b="1" lang="en-US" sz="1400" u="none" cap="none" strike="noStrike">
                          <a:solidFill>
                            <a:schemeClr val="lt1"/>
                          </a:solidFill>
                        </a:rPr>
                        <a:t> Quartile</a:t>
                      </a:r>
                      <a:endParaRPr b="1"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45725" marB="45725" marR="91450" marL="91450"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solidFill>
                            <a:schemeClr val="dk1"/>
                          </a:solidFill>
                        </a:rPr>
                        <a:t>4.0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solidFill>
                            <a:schemeClr val="dk1"/>
                          </a:solidFill>
                        </a:rPr>
                        <a:t>141.0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solidFill>
                            <a:schemeClr val="dk1"/>
                          </a:solidFill>
                        </a:rPr>
                        <a:t>116.0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solidFill>
                            <a:schemeClr val="dk1"/>
                          </a:solidFill>
                        </a:rPr>
                        <a:t>30.0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solidFill>
                            <a:schemeClr val="dk1"/>
                          </a:solidFill>
                        </a:rPr>
                        <a:t>34.0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solidFill>
                            <a:schemeClr val="dk1"/>
                          </a:solidFill>
                        </a:rPr>
                        <a:t>16,502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400" u="none" cap="none" strike="noStrike">
                          <a:solidFill>
                            <a:schemeClr val="lt1"/>
                          </a:solidFill>
                        </a:rPr>
                        <a:t>Max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solidFill>
                            <a:schemeClr val="dk1"/>
                          </a:solidFill>
                        </a:rPr>
                        <a:t>8.0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solidFill>
                            <a:schemeClr val="dk1"/>
                          </a:solidFill>
                        </a:rPr>
                        <a:t>308.0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solidFill>
                            <a:schemeClr val="dk1"/>
                          </a:solidFill>
                        </a:rPr>
                        <a:t>288.0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solidFill>
                            <a:schemeClr val="dk1"/>
                          </a:solidFill>
                        </a:rPr>
                        <a:t>49.0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solidFill>
                            <a:schemeClr val="dk1"/>
                          </a:solidFill>
                        </a:rPr>
                        <a:t>54.0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solidFill>
                            <a:schemeClr val="dk1"/>
                          </a:solidFill>
                        </a:rPr>
                        <a:t>45,400</a:t>
                      </a:r>
                      <a:endParaRPr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